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6" r:id="rId8"/>
    <p:sldId id="269" r:id="rId9"/>
    <p:sldId id="264" r:id="rId10"/>
    <p:sldId id="267" r:id="rId11"/>
    <p:sldId id="268" r:id="rId12"/>
    <p:sldId id="263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3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9156414041994763"/>
          <c:y val="0.13860162401574785"/>
          <c:w val="0.71446194225721749"/>
          <c:h val="0.58560629921259866"/>
        </c:manualLayout>
      </c:layout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cat>
            <c:strRef>
              <c:f>List1!$A$2:$A$13</c:f>
              <c:strCache>
                <c:ptCount val="12"/>
                <c:pt idx="0">
                  <c:v>apples</c:v>
                </c:pt>
                <c:pt idx="1">
                  <c:v>pears</c:v>
                </c:pt>
                <c:pt idx="2">
                  <c:v>plums</c:v>
                </c:pt>
                <c:pt idx="3">
                  <c:v>sweet cherrys</c:v>
                </c:pt>
                <c:pt idx="4">
                  <c:v>grapes</c:v>
                </c:pt>
                <c:pt idx="5">
                  <c:v>cherrys</c:v>
                </c:pt>
                <c:pt idx="6">
                  <c:v>apricots</c:v>
                </c:pt>
                <c:pt idx="7">
                  <c:v>peaches</c:v>
                </c:pt>
                <c:pt idx="8">
                  <c:v>strawberrys</c:v>
                </c:pt>
                <c:pt idx="9">
                  <c:v>meloons</c:v>
                </c:pt>
                <c:pt idx="10">
                  <c:v>oranges</c:v>
                </c:pt>
                <c:pt idx="11">
                  <c:v>blueberrys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38</c:v>
                </c:pt>
                <c:pt idx="1">
                  <c:v>30</c:v>
                </c:pt>
                <c:pt idx="2">
                  <c:v>29</c:v>
                </c:pt>
                <c:pt idx="3">
                  <c:v>10</c:v>
                </c:pt>
                <c:pt idx="4">
                  <c:v>7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6D-495A-9289-F7842E0D807E}"/>
            </c:ext>
          </c:extLst>
        </c:ser>
        <c:dLbls/>
        <c:shape val="cylinder"/>
        <c:axId val="139590656"/>
        <c:axId val="139543296"/>
        <c:axId val="0"/>
      </c:bar3DChart>
      <c:catAx>
        <c:axId val="139590656"/>
        <c:scaling>
          <c:orientation val="minMax"/>
        </c:scaling>
        <c:axPos val="b"/>
        <c:numFmt formatCode="General" sourceLinked="0"/>
        <c:tickLblPos val="nextTo"/>
        <c:crossAx val="139543296"/>
        <c:crosses val="autoZero"/>
        <c:auto val="1"/>
        <c:lblAlgn val="ctr"/>
        <c:lblOffset val="100"/>
      </c:catAx>
      <c:valAx>
        <c:axId val="139543296"/>
        <c:scaling>
          <c:orientation val="minMax"/>
        </c:scaling>
        <c:axPos val="l"/>
        <c:majorGridlines/>
        <c:numFmt formatCode="General" sourceLinked="1"/>
        <c:tickLblPos val="nextTo"/>
        <c:crossAx val="139590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3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30</c:v>
                </c:pt>
              </c:strCache>
            </c:strRef>
          </c:tx>
          <c:cat>
            <c:strRef>
              <c:f>List1!$A$2:$A$12</c:f>
              <c:strCache>
                <c:ptCount val="11"/>
                <c:pt idx="0">
                  <c:v>potatos</c:v>
                </c:pt>
                <c:pt idx="1">
                  <c:v>carrots</c:v>
                </c:pt>
                <c:pt idx="2">
                  <c:v>onions</c:v>
                </c:pt>
                <c:pt idx="3">
                  <c:v>cabbage</c:v>
                </c:pt>
                <c:pt idx="4">
                  <c:v>lettuce</c:v>
                </c:pt>
                <c:pt idx="5">
                  <c:v>peppers</c:v>
                </c:pt>
                <c:pt idx="6">
                  <c:v>corn</c:v>
                </c:pt>
                <c:pt idx="7">
                  <c:v>beetroot</c:v>
                </c:pt>
                <c:pt idx="8">
                  <c:v>kale</c:v>
                </c:pt>
                <c:pt idx="9">
                  <c:v>spinach</c:v>
                </c:pt>
                <c:pt idx="10">
                  <c:v>beans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29</c:v>
                </c:pt>
                <c:pt idx="1">
                  <c:v>24</c:v>
                </c:pt>
                <c:pt idx="2">
                  <c:v>22</c:v>
                </c:pt>
                <c:pt idx="3">
                  <c:v>17</c:v>
                </c:pt>
                <c:pt idx="4">
                  <c:v>17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0E-448D-B4C6-AEDF447641C4}"/>
            </c:ext>
          </c:extLst>
        </c:ser>
        <c:dLbls/>
        <c:shape val="cylinder"/>
        <c:axId val="138282496"/>
        <c:axId val="138284032"/>
        <c:axId val="0"/>
      </c:bar3DChart>
      <c:catAx>
        <c:axId val="138282496"/>
        <c:scaling>
          <c:orientation val="minMax"/>
        </c:scaling>
        <c:axPos val="b"/>
        <c:numFmt formatCode="General" sourceLinked="0"/>
        <c:tickLblPos val="nextTo"/>
        <c:crossAx val="138284032"/>
        <c:crosses val="autoZero"/>
        <c:auto val="1"/>
        <c:lblAlgn val="ctr"/>
        <c:lblOffset val="100"/>
      </c:catAx>
      <c:valAx>
        <c:axId val="138284032"/>
        <c:scaling>
          <c:orientation val="minMax"/>
        </c:scaling>
        <c:axPos val="l"/>
        <c:majorGridlines/>
        <c:numFmt formatCode="General" sourceLinked="1"/>
        <c:tickLblPos val="nextTo"/>
        <c:crossAx val="138282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4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Stupac2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parsley</c:v>
                </c:pt>
                <c:pt idx="1">
                  <c:v>red pepper</c:v>
                </c:pt>
                <c:pt idx="2">
                  <c:v>oregano</c:v>
                </c:pt>
                <c:pt idx="3">
                  <c:v>rosemarry</c:v>
                </c:pt>
                <c:pt idx="4">
                  <c:v>bay leaf</c:v>
                </c:pt>
                <c:pt idx="5">
                  <c:v>mint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D-44F8-AAF8-D06D3AE64A42}"/>
            </c:ext>
          </c:extLst>
        </c:ser>
        <c:dLbls/>
        <c:shape val="cylinder"/>
        <c:axId val="138308608"/>
        <c:axId val="138334976"/>
        <c:axId val="0"/>
      </c:bar3DChart>
      <c:catAx>
        <c:axId val="138308608"/>
        <c:scaling>
          <c:orientation val="minMax"/>
        </c:scaling>
        <c:axPos val="b"/>
        <c:numFmt formatCode="General" sourceLinked="1"/>
        <c:tickLblPos val="nextTo"/>
        <c:crossAx val="138334976"/>
        <c:crosses val="autoZero"/>
        <c:auto val="1"/>
        <c:lblAlgn val="ctr"/>
        <c:lblOffset val="100"/>
      </c:catAx>
      <c:valAx>
        <c:axId val="138334976"/>
        <c:scaling>
          <c:orientation val="minMax"/>
        </c:scaling>
        <c:axPos val="l"/>
        <c:majorGridlines/>
        <c:numFmt formatCode="General" sourceLinked="1"/>
        <c:tickLblPos val="nextTo"/>
        <c:crossAx val="138308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4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08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02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3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05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760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19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79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767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19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14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35E9-8F57-4345-9A07-445085C7E853}" type="datetimeFigureOut">
              <a:rPr lang="sr-Latn-CS" smtClean="0"/>
              <a:pPr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A8B4-D3A1-4BB5-AF49-5F2982A08F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73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Wealthy</a:t>
            </a:r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2019.</a:t>
            </a:r>
            <a:b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Ivana Mažuranića</a:t>
            </a:r>
            <a:b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Vinkovci, Croatia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 descr="logosbeneficaireserasmusrightfun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80773"/>
          </a:xfrm>
          <a:prstGeom prst="rect">
            <a:avLst/>
          </a:prstGeom>
        </p:spPr>
      </p:pic>
      <p:pic>
        <p:nvPicPr>
          <p:cNvPr id="4" name="Slika 3" descr="log šk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0999" y="5952633"/>
            <a:ext cx="973001" cy="905367"/>
          </a:xfrm>
          <a:prstGeom prst="rect">
            <a:avLst/>
          </a:prstGeom>
        </p:spPr>
      </p:pic>
      <p:pic>
        <p:nvPicPr>
          <p:cNvPr id="5" name="Slika 4" descr="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101955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466131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31"/>
            <a:ext cx="9144000" cy="592574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1603" y="878908"/>
            <a:ext cx="3733482" cy="1090538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rgbClr val="000000"/>
                </a:solidFill>
              </a:rPr>
              <a:t>Local</a:t>
            </a: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pears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 descr="Augustinka - stare sorte kruÅ¡aka">
            <a:extLst>
              <a:ext uri="{FF2B5EF4-FFF2-40B4-BE49-F238E27FC236}">
                <a16:creationId xmlns:a16="http://schemas.microsoft.com/office/drawing/2014/main" xmlns="" id="{249749B5-3B9A-4CD2-B6BE-BC0B4BC6D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1" r="4" b="4"/>
          <a:stretch/>
        </p:blipFill>
        <p:spPr bwMode="auto">
          <a:xfrm>
            <a:off x="0" y="1296327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23310" y="2550005"/>
            <a:ext cx="4141178" cy="418448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vi-VN" sz="2400" b="1" dirty="0">
                <a:solidFill>
                  <a:srgbClr val="000000"/>
                </a:solidFill>
              </a:rPr>
              <a:t>AUGUSTINKA</a:t>
            </a:r>
            <a:endParaRPr lang="hr-HR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Medium large, golden brown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err="1">
                <a:solidFill>
                  <a:srgbClr val="000000"/>
                </a:solidFill>
              </a:rPr>
              <a:t>pear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err="1">
                <a:solidFill>
                  <a:srgbClr val="000000"/>
                </a:solidFill>
              </a:rPr>
              <a:t>with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skinny skin that is soft. The flesh of this pear is very juicy, sweet, </a:t>
            </a:r>
            <a:r>
              <a:rPr lang="hr-HR" sz="2400" dirty="0" err="1">
                <a:solidFill>
                  <a:srgbClr val="000000"/>
                </a:solidFill>
              </a:rPr>
              <a:t>soar</a:t>
            </a:r>
            <a:r>
              <a:rPr lang="en-US" sz="2400" dirty="0">
                <a:solidFill>
                  <a:srgbClr val="000000"/>
                </a:solidFill>
              </a:rPr>
              <a:t> so much that refreshes. This variety comes in the summer of autumn.</a:t>
            </a: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vi-VN" sz="1500" dirty="0">
              <a:solidFill>
                <a:srgbClr val="000000"/>
              </a:solidFill>
            </a:endParaRPr>
          </a:p>
          <a:p>
            <a:endParaRPr lang="hr-HR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ŠEČERNA KRUŠ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0627">
            <a:off x="4872353" y="3241923"/>
            <a:ext cx="3619497" cy="300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5400" dirty="0"/>
              <a:t>ŠEČERNA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smaller pear, irregular lines, rough skins, yellow red-brown</a:t>
            </a:r>
            <a:r>
              <a:rPr lang="hr-HR" dirty="0"/>
              <a:t> </a:t>
            </a:r>
            <a:r>
              <a:rPr lang="hr-HR" dirty="0" err="1"/>
              <a:t>color</a:t>
            </a:r>
            <a:r>
              <a:rPr lang="en-US" dirty="0"/>
              <a:t>. The </a:t>
            </a:r>
            <a:r>
              <a:rPr lang="hr-HR" dirty="0" err="1"/>
              <a:t>flesh</a:t>
            </a:r>
            <a:r>
              <a:rPr lang="en-US" dirty="0"/>
              <a:t> is fine texture, very sweet and slightly tender, white, when maturing is completely soft.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belongs</a:t>
            </a:r>
            <a:r>
              <a:rPr lang="en-US" dirty="0"/>
              <a:t> in autumn varieties.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sljive wikipedij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the fruits </a:t>
            </a:r>
            <a:r>
              <a:rPr lang="hr-HR" sz="2800" b="1" i="1" dirty="0" err="1">
                <a:solidFill>
                  <a:schemeClr val="accent1">
                    <a:lumMod val="50000"/>
                  </a:schemeClr>
                </a:solidFill>
              </a:rPr>
              <a:t>matures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 in August, September and October, depending </a:t>
            </a:r>
            <a:r>
              <a:rPr lang="hr-HR" sz="2800" b="1" i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 the variety.</a:t>
            </a: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Plums are rich in vitamins A and C.</a:t>
            </a:r>
            <a:endParaRPr lang="hr-HR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DINKA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gradFill>
            <a:gsLst>
              <a:gs pos="18738">
                <a:srgbClr val="E4ECF5"/>
              </a:gs>
              <a:gs pos="7178">
                <a:srgbClr val="EFF4F9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0074">
                <a:srgbClr val="BDD0E6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/>
              <a:t>It is sweet as melon, the meat is soft and greenish yellow. The tree is </a:t>
            </a:r>
            <a:r>
              <a:rPr lang="hr-HR" dirty="0" err="1"/>
              <a:t>bushy</a:t>
            </a:r>
            <a:r>
              <a:rPr lang="en-US" dirty="0"/>
              <a:t> and the branches grow upright.</a:t>
            </a:r>
            <a:endParaRPr lang="hr-HR" dirty="0"/>
          </a:p>
        </p:txBody>
      </p:sp>
      <p:pic>
        <p:nvPicPr>
          <p:cNvPr id="24578" name="Picture 2" descr="Slikovni rezultat za dinka šlj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4" y="3429000"/>
            <a:ext cx="3024195" cy="221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CE1F0D-C41F-4F31-A060-E694A890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hr-HR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508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0C5794-6EAC-4EA5-A665-C238C12A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98144D1-2AF8-4B35-9A5E-7508F2B86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Potato is good for health if you do not consume it in fried form.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contains more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potassium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than bananas and more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useable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iron than any other vegetable.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rich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fibers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carbohydrates.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Potato is a good source of vitamin B, magnesium, phosphorus and niacin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. Se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veral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potatoes cover</a:t>
            </a:r>
            <a:r>
              <a:rPr lang="hr-HR" dirty="0" err="1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daily amounts of vitamin C.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12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5EE8E4-E484-4CB9-84A5-D3482018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CARROTS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41F833-A797-4948-A42A-82EF716D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Carrot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rooted</a:t>
            </a:r>
            <a:r>
              <a:rPr lang="hr-HR" dirty="0"/>
              <a:t> </a:t>
            </a:r>
            <a:r>
              <a:rPr lang="hr-HR" dirty="0" err="1"/>
              <a:t>vegetables</a:t>
            </a:r>
            <a:r>
              <a:rPr lang="hr-HR" dirty="0"/>
              <a:t>.</a:t>
            </a:r>
            <a:r>
              <a:rPr lang="en-US" dirty="0"/>
              <a:t> The color of carrots indicates that it</a:t>
            </a:r>
            <a:r>
              <a:rPr lang="hr-HR" dirty="0"/>
              <a:t>´</a:t>
            </a:r>
            <a:r>
              <a:rPr lang="en-US" dirty="0"/>
              <a:t>s rich </a:t>
            </a:r>
            <a:r>
              <a:rPr lang="hr-HR" dirty="0" err="1"/>
              <a:t>with</a:t>
            </a:r>
            <a:r>
              <a:rPr lang="en-US" dirty="0"/>
              <a:t> beta carotene, followed by vitamin K, vitamin C, vitamin E, vitamin B1, B2, B3, B6, folic acid, phosphorus, potassium and manganese.</a:t>
            </a:r>
          </a:p>
          <a:p>
            <a:pPr marL="0" indent="0">
              <a:buNone/>
            </a:pPr>
            <a:r>
              <a:rPr lang="en-US" dirty="0"/>
              <a:t>This vegetable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good</a:t>
            </a:r>
            <a:r>
              <a:rPr lang="hr-HR" dirty="0"/>
              <a:t> for </a:t>
            </a:r>
            <a:r>
              <a:rPr lang="hr-HR" dirty="0" err="1"/>
              <a:t>eyes</a:t>
            </a:r>
            <a:r>
              <a:rPr lang="en-US" dirty="0"/>
              <a:t>, reduces the risk of stroke.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0145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7DFCE5-47E3-473D-8DC7-E541B25C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Autofit/>
          </a:bodyPr>
          <a:lstStyle/>
          <a:p>
            <a:r>
              <a:rPr lang="hr-HR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SPICES</a:t>
            </a:r>
          </a:p>
        </p:txBody>
      </p:sp>
    </p:spTree>
    <p:extLst>
      <p:ext uri="{BB962C8B-B14F-4D97-AF65-F5344CB8AC3E}">
        <p14:creationId xmlns:p14="http://schemas.microsoft.com/office/powerpoint/2010/main" xmlns="" val="141582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8EBDC5-5F81-4FB1-B282-73A84970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PARSLEY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B32E8C-746E-40C9-B871-034CDEF136E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Spice used for soup and </a:t>
            </a:r>
            <a:r>
              <a:rPr lang="hr-HR" dirty="0" err="1"/>
              <a:t>dish</a:t>
            </a:r>
            <a:r>
              <a:rPr lang="hr-HR" dirty="0"/>
              <a:t> </a:t>
            </a:r>
            <a:r>
              <a:rPr lang="en-US" dirty="0"/>
              <a:t>decoration. Plant leaves are a great source of vitamins A, C and K and have been used a</a:t>
            </a:r>
            <a:r>
              <a:rPr lang="hr-HR" dirty="0"/>
              <a:t>s a</a:t>
            </a:r>
            <a:r>
              <a:rPr lang="en-US" dirty="0"/>
              <a:t> medicinal herb</a:t>
            </a:r>
            <a:r>
              <a:rPr lang="hr-HR" dirty="0"/>
              <a:t> </a:t>
            </a:r>
            <a:r>
              <a:rPr lang="en-US" dirty="0"/>
              <a:t>. The whole plant is rich </a:t>
            </a:r>
            <a:r>
              <a:rPr lang="hr-HR" dirty="0" err="1"/>
              <a:t>with</a:t>
            </a:r>
            <a:r>
              <a:rPr lang="en-US" dirty="0"/>
              <a:t> minerals such as potassium, magnesium, calcium, phosphorus and iron. The parsley root contains</a:t>
            </a:r>
            <a:r>
              <a:rPr lang="hr-HR" dirty="0"/>
              <a:t> vitamin C</a:t>
            </a:r>
            <a:r>
              <a:rPr lang="en-US" dirty="0"/>
              <a:t> four times </a:t>
            </a:r>
            <a:r>
              <a:rPr lang="hr-HR" dirty="0"/>
              <a:t>more </a:t>
            </a:r>
            <a:r>
              <a:rPr lang="hr-HR" dirty="0" err="1"/>
              <a:t>then</a:t>
            </a:r>
            <a:r>
              <a:rPr lang="hr-HR" dirty="0"/>
              <a:t> a</a:t>
            </a:r>
            <a:r>
              <a:rPr lang="en-US" dirty="0"/>
              <a:t> lemon juice. Parsley is a plant that helps reduce colds, flu, arthritis and is used in diseases of the rheumatoid arthritis, gout and diabetic diets.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39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Slavonia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healthiest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14974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xmlns="" val="2909770412"/>
              </p:ext>
            </p:extLst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Slavonia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healthiest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26636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Slavonia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healthiest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0006086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slov 1">
            <a:extLst>
              <a:ext uri="{FF2B5EF4-FFF2-40B4-BE49-F238E27FC236}">
                <a16:creationId xmlns:a16="http://schemas.microsoft.com/office/drawing/2014/main" xmlns="" id="{7852132A-363C-4676-BEA4-3E467C34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hr-HR" sz="1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</a:t>
            </a:r>
          </a:p>
        </p:txBody>
      </p:sp>
    </p:spTree>
    <p:extLst>
      <p:ext uri="{BB962C8B-B14F-4D97-AF65-F5344CB8AC3E}">
        <p14:creationId xmlns:p14="http://schemas.microsoft.com/office/powerpoint/2010/main" xmlns="" val="191671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jabuka-1.jpg"/>
          <p:cNvPicPr>
            <a:picLocks noChangeAspect="1"/>
          </p:cNvPicPr>
          <p:nvPr/>
        </p:nvPicPr>
        <p:blipFill>
          <a:blip r:embed="rId2">
            <a:lum bright="51000"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/>
              <a:t>APPLES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Apples are juicy fruits, can be </a:t>
            </a:r>
            <a:r>
              <a:rPr lang="hr-HR" dirty="0" err="1"/>
              <a:t>soar</a:t>
            </a:r>
            <a:r>
              <a:rPr lang="en-US" dirty="0"/>
              <a:t> and sweet, red, green and yellow</a:t>
            </a:r>
          </a:p>
          <a:p>
            <a:r>
              <a:rPr lang="en-US" dirty="0"/>
              <a:t>you can make juice, various cakes, pies and more</a:t>
            </a:r>
          </a:p>
          <a:p>
            <a:r>
              <a:rPr lang="en-US" dirty="0"/>
              <a:t>They call it the "queen of fruit" because it is full of vitamins (A, C, D) and calcium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damovka-petrovka.jpg"/>
          <p:cNvPicPr>
            <a:picLocks noChangeAspect="1"/>
          </p:cNvPicPr>
          <p:nvPr/>
        </p:nvPicPr>
        <p:blipFill>
          <a:blip r:embed="rId2" cstate="print"/>
          <a:srcRect b="17857"/>
          <a:stretch>
            <a:fillRect/>
          </a:stretch>
        </p:blipFill>
        <p:spPr>
          <a:xfrm rot="444477">
            <a:off x="4337029" y="192332"/>
            <a:ext cx="2792522" cy="1899596"/>
          </a:xfrm>
          <a:prstGeom prst="rect">
            <a:avLst/>
          </a:prstGeom>
        </p:spPr>
      </p:pic>
      <p:pic>
        <p:nvPicPr>
          <p:cNvPr id="5" name="Slika 4" descr="adventka.jpg"/>
          <p:cNvPicPr>
            <a:picLocks noChangeAspect="1"/>
          </p:cNvPicPr>
          <p:nvPr/>
        </p:nvPicPr>
        <p:blipFill>
          <a:blip r:embed="rId3"/>
          <a:srcRect t="15625" r="50361"/>
          <a:stretch>
            <a:fillRect/>
          </a:stretch>
        </p:blipFill>
        <p:spPr>
          <a:xfrm rot="412649">
            <a:off x="6151171" y="4725137"/>
            <a:ext cx="2428883" cy="192880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apples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57161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200" b="1" dirty="0"/>
          </a:p>
          <a:p>
            <a:pPr>
              <a:buNone/>
            </a:pPr>
            <a:r>
              <a:rPr lang="hr-HR" sz="2200" b="1" dirty="0"/>
              <a:t>ADAMOVKA – PETROVKA</a:t>
            </a:r>
          </a:p>
          <a:p>
            <a:pPr>
              <a:buNone/>
            </a:pPr>
            <a:r>
              <a:rPr lang="en-US" sz="2200" dirty="0"/>
              <a:t>Green apple of irregular shape, </a:t>
            </a:r>
            <a:r>
              <a:rPr lang="hr-HR" sz="2200" dirty="0"/>
              <a:t> </a:t>
            </a:r>
            <a:r>
              <a:rPr lang="en-US" sz="2200" dirty="0"/>
              <a:t>sweet with little juice. It matures in mid-June and it rises until mid-July. This is usually one of the earliest apples</a:t>
            </a:r>
            <a:r>
              <a:rPr lang="hr-HR" sz="2200" dirty="0"/>
              <a:t>.</a:t>
            </a:r>
          </a:p>
          <a:p>
            <a:pPr>
              <a:buNone/>
            </a:pPr>
            <a:r>
              <a:rPr lang="hr-HR" sz="2400" b="1" dirty="0"/>
              <a:t>ADVENTKA</a:t>
            </a:r>
            <a:r>
              <a:rPr lang="hr-HR" sz="2200" dirty="0"/>
              <a:t> </a:t>
            </a:r>
          </a:p>
          <a:p>
            <a:pPr>
              <a:buNone/>
            </a:pPr>
            <a:r>
              <a:rPr lang="hr-HR" sz="2200" dirty="0"/>
              <a:t>L</a:t>
            </a:r>
            <a:r>
              <a:rPr lang="en-US" sz="2200" dirty="0" err="1"/>
              <a:t>arge</a:t>
            </a:r>
            <a:r>
              <a:rPr lang="en-US" sz="2200" dirty="0"/>
              <a:t> apple,</a:t>
            </a:r>
            <a:r>
              <a:rPr lang="hr-HR" sz="2200" dirty="0"/>
              <a:t> </a:t>
            </a:r>
            <a:r>
              <a:rPr lang="en-US" sz="2200" dirty="0"/>
              <a:t>red violet color. The meat is white, firm, thin</a:t>
            </a:r>
            <a:r>
              <a:rPr lang="hr-HR" sz="2200" dirty="0"/>
              <a:t> </a:t>
            </a:r>
            <a:r>
              <a:rPr lang="hr-HR" sz="2200" dirty="0" err="1"/>
              <a:t>skin</a:t>
            </a:r>
            <a:r>
              <a:rPr lang="en-US" sz="2200" dirty="0"/>
              <a:t>, </a:t>
            </a:r>
            <a:r>
              <a:rPr lang="hr-HR" sz="2200" dirty="0" err="1"/>
              <a:t>soar</a:t>
            </a:r>
            <a:r>
              <a:rPr lang="en-US" sz="2200" dirty="0"/>
              <a:t> and </a:t>
            </a:r>
            <a:r>
              <a:rPr lang="hr-HR" sz="2200" dirty="0" err="1"/>
              <a:t>sweet</a:t>
            </a:r>
            <a:r>
              <a:rPr lang="en-US" sz="2200" dirty="0"/>
              <a:t> </a:t>
            </a:r>
            <a:r>
              <a:rPr lang="hr-HR" sz="2200" dirty="0"/>
              <a:t>aroma are </a:t>
            </a:r>
            <a:r>
              <a:rPr lang="hr-HR" sz="2200" dirty="0" err="1"/>
              <a:t>equal</a:t>
            </a:r>
            <a:r>
              <a:rPr lang="en-US" sz="2200" dirty="0"/>
              <a:t>,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apples</a:t>
            </a:r>
            <a:r>
              <a:rPr lang="hr-HR" sz="2200" dirty="0"/>
              <a:t> are </a:t>
            </a:r>
            <a:r>
              <a:rPr lang="hr-HR" sz="2200" dirty="0" err="1"/>
              <a:t>very</a:t>
            </a:r>
            <a:r>
              <a:rPr lang="hr-HR" sz="2200" dirty="0"/>
              <a:t> </a:t>
            </a:r>
            <a:r>
              <a:rPr lang="en-US" sz="2200" dirty="0"/>
              <a:t>aromatic. It</a:t>
            </a:r>
            <a:r>
              <a:rPr lang="hr-HR" sz="2200" dirty="0"/>
              <a:t>s </a:t>
            </a:r>
            <a:r>
              <a:rPr lang="hr-HR" sz="2200" dirty="0" err="1"/>
              <a:t>origin</a:t>
            </a:r>
            <a:r>
              <a:rPr lang="hr-HR" sz="2200" dirty="0"/>
              <a:t> are </a:t>
            </a:r>
            <a:r>
              <a:rPr lang="en-US" sz="2200" dirty="0"/>
              <a:t>from the </a:t>
            </a:r>
            <a:r>
              <a:rPr lang="en-US" sz="2200" dirty="0" err="1"/>
              <a:t>Našica</a:t>
            </a:r>
            <a:r>
              <a:rPr lang="en-US" sz="2200" dirty="0"/>
              <a:t> region, </a:t>
            </a:r>
            <a:r>
              <a:rPr lang="hr-HR" sz="2200" dirty="0" err="1"/>
              <a:t>it</a:t>
            </a:r>
            <a:r>
              <a:rPr lang="hr-HR" sz="2200" dirty="0"/>
              <a:t> </a:t>
            </a:r>
            <a:r>
              <a:rPr lang="hr-HR" sz="2200" dirty="0" err="1"/>
              <a:t>matures</a:t>
            </a:r>
            <a:r>
              <a:rPr lang="hr-HR" sz="2200" dirty="0"/>
              <a:t> to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fall</a:t>
            </a:r>
            <a:r>
              <a:rPr lang="hr-HR" sz="2200" dirty="0"/>
              <a:t>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ALVALUŠA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Medium large apple, yellow green with some red trace. Apples are juicy, solid, white, m</a:t>
            </a:r>
            <a:r>
              <a:rPr lang="hr-HR" sz="2400" dirty="0" err="1"/>
              <a:t>edium</a:t>
            </a:r>
            <a:r>
              <a:rPr lang="en-US" sz="2400" dirty="0"/>
              <a:t> sour. It </a:t>
            </a:r>
            <a:r>
              <a:rPr lang="hr-HR" sz="2400" dirty="0" err="1"/>
              <a:t>belongs</a:t>
            </a:r>
            <a:r>
              <a:rPr lang="en-US" sz="2400" dirty="0"/>
              <a:t> into winter varieties.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en-US" sz="2400" dirty="0"/>
              <a:t> located in the </a:t>
            </a:r>
            <a:r>
              <a:rPr lang="en-US" sz="2400" dirty="0" err="1"/>
              <a:t>Ilok</a:t>
            </a:r>
            <a:r>
              <a:rPr lang="hr-HR" sz="2400" dirty="0"/>
              <a:t> </a:t>
            </a:r>
            <a:r>
              <a:rPr lang="hr-HR" sz="2400" dirty="0" err="1"/>
              <a:t>region</a:t>
            </a:r>
            <a:r>
              <a:rPr lang="en-US" sz="2400" dirty="0"/>
              <a:t>.</a:t>
            </a:r>
            <a:endParaRPr lang="hr-HR" sz="2400" dirty="0"/>
          </a:p>
        </p:txBody>
      </p:sp>
      <p:pic>
        <p:nvPicPr>
          <p:cNvPr id="4" name="Slika 3" descr="alvalusa.jpg"/>
          <p:cNvPicPr>
            <a:picLocks noChangeAspect="1"/>
          </p:cNvPicPr>
          <p:nvPr/>
        </p:nvPicPr>
        <p:blipFill>
          <a:blip r:embed="rId2"/>
          <a:srcRect r="50330"/>
          <a:stretch>
            <a:fillRect/>
          </a:stretch>
        </p:blipFill>
        <p:spPr>
          <a:xfrm rot="709111">
            <a:off x="3454479" y="3794236"/>
            <a:ext cx="2439832" cy="2594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ear-625_620x350_71480939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791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600202"/>
            <a:ext cx="7901844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They are a good source of dietary fiber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</a:t>
            </a:r>
            <a:r>
              <a:rPr lang="hr-HR" dirty="0" err="1"/>
              <a:t>healthy</a:t>
            </a:r>
            <a:r>
              <a:rPr lang="hr-HR" dirty="0"/>
              <a:t> for </a:t>
            </a:r>
            <a:r>
              <a:rPr lang="hr-HR" dirty="0" err="1"/>
              <a:t>our</a:t>
            </a:r>
            <a:r>
              <a:rPr lang="hr-HR" dirty="0"/>
              <a:t> d</a:t>
            </a:r>
            <a:r>
              <a:rPr lang="en-US" dirty="0" err="1"/>
              <a:t>igestive</a:t>
            </a:r>
            <a:r>
              <a:rPr lang="hr-HR" dirty="0"/>
              <a:t> system</a:t>
            </a:r>
            <a:r>
              <a:rPr lang="en-US" dirty="0"/>
              <a:t> and </a:t>
            </a:r>
            <a:r>
              <a:rPr lang="hr-HR" dirty="0"/>
              <a:t>for</a:t>
            </a:r>
            <a:r>
              <a:rPr lang="en-US" dirty="0"/>
              <a:t> cardiovascular health.</a:t>
            </a:r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500034" y="1428737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>
              <a:solidFill>
                <a:prstClr val="black"/>
              </a:solidFill>
              <a:latin typeface="Calibri"/>
            </a:endParaRPr>
          </a:p>
          <a:p>
            <a:endParaRPr lang="hr-HR" sz="2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578</Words>
  <Application>Microsoft Office PowerPoint</Application>
  <PresentationFormat>Prikaz na zaslonu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  Wealthy and healthy  February 2019. OŠ Ivana Mažuranića Vinkovci, Croatia</vt:lpstr>
      <vt:lpstr>Which fruit in Slavonia do you think is healthiest?</vt:lpstr>
      <vt:lpstr>Which vegetable in Slavonia do you think is healthiest?</vt:lpstr>
      <vt:lpstr>Which spice in Slavonia do you think is healthiest?</vt:lpstr>
      <vt:lpstr>FRUITS</vt:lpstr>
      <vt:lpstr>APPLES</vt:lpstr>
      <vt:lpstr>Local apples</vt:lpstr>
      <vt:lpstr>ALVALUŠA</vt:lpstr>
      <vt:lpstr>PEARS</vt:lpstr>
      <vt:lpstr>Local pears</vt:lpstr>
      <vt:lpstr>ŠEČERNA</vt:lpstr>
      <vt:lpstr>PLUMS</vt:lpstr>
      <vt:lpstr>DINKA</vt:lpstr>
      <vt:lpstr>VEGETABLES</vt:lpstr>
      <vt:lpstr>POTATOS</vt:lpstr>
      <vt:lpstr>CARROTS</vt:lpstr>
      <vt:lpstr>SPICES</vt:lpstr>
      <vt:lpstr>PARSLEY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Tomislav Čorak</dc:creator>
  <cp:lastModifiedBy>Mirela</cp:lastModifiedBy>
  <cp:revision>29</cp:revision>
  <dcterms:created xsi:type="dcterms:W3CDTF">2019-04-08T13:39:13Z</dcterms:created>
  <dcterms:modified xsi:type="dcterms:W3CDTF">2019-05-19T08:55:32Z</dcterms:modified>
</cp:coreProperties>
</file>