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A99"/>
    <a:srgbClr val="95A9A8"/>
    <a:srgbClr val="B4C1C1"/>
    <a:srgbClr val="ABB8B8"/>
    <a:srgbClr val="AC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6" autoAdjust="0"/>
    <p:restoredTop sz="94660"/>
  </p:normalViewPr>
  <p:slideViewPr>
    <p:cSldViewPr snapToGrid="0">
      <p:cViewPr varScale="1">
        <p:scale>
          <a:sx n="92" d="100"/>
          <a:sy n="92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75871048092841"/>
          <c:y val="0.3884710166853535"/>
          <c:w val="0.36206139271653537"/>
          <c:h val="0.54309205566608898"/>
        </c:manualLayout>
      </c:layout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"/>
                  <c:y val="-4.76472482869970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Hárok1!$A$2:$A$5</c:f>
              <c:strCache>
                <c:ptCount val="4"/>
                <c:pt idx="0">
                  <c:v>carbs</c:v>
                </c:pt>
                <c:pt idx="1">
                  <c:v>fat</c:v>
                </c:pt>
                <c:pt idx="2">
                  <c:v>protein</c:v>
                </c:pt>
                <c:pt idx="3">
                  <c:v>others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25</c:v>
                </c:pt>
                <c:pt idx="1">
                  <c:v>8</c:v>
                </c:pt>
                <c:pt idx="2">
                  <c:v>5</c:v>
                </c:pt>
                <c:pt idx="3">
                  <c:v>16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280160" y="1237129"/>
            <a:ext cx="9628094" cy="4367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2291376" y="2323654"/>
            <a:ext cx="80144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500" dirty="0" smtClean="0">
                <a:solidFill>
                  <a:srgbClr val="839A99"/>
                </a:solidFill>
              </a:rPr>
              <a:t>SMOOTHIE</a:t>
            </a:r>
            <a:endParaRPr lang="sk-SK" sz="11500" dirty="0">
              <a:solidFill>
                <a:srgbClr val="839A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591671" y="494852"/>
            <a:ext cx="10951284" cy="5895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965064" y="1549621"/>
            <a:ext cx="82618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000" dirty="0" smtClean="0">
                <a:solidFill>
                  <a:srgbClr val="839A99"/>
                </a:solidFill>
              </a:rPr>
              <a:t>THANKS FOR YOUR ATTENTION!</a:t>
            </a:r>
            <a:endParaRPr lang="sk-SK" sz="8000" dirty="0">
              <a:solidFill>
                <a:srgbClr val="839A99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0948569" y="5113389"/>
            <a:ext cx="530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DT</a:t>
            </a:r>
            <a:endParaRPr lang="sk-SK" sz="3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591671" y="494852"/>
            <a:ext cx="10951284" cy="5895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086522" y="803066"/>
            <a:ext cx="4001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>
                <a:solidFill>
                  <a:srgbClr val="839A99"/>
                </a:solidFill>
              </a:rPr>
              <a:t>INGREDIENTS</a:t>
            </a:r>
            <a:endParaRPr lang="sk-SK" sz="4800" dirty="0">
              <a:solidFill>
                <a:srgbClr val="839A99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086522" y="1953955"/>
            <a:ext cx="350699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i="1" dirty="0" err="1" smtClean="0">
                <a:solidFill>
                  <a:srgbClr val="839A99"/>
                </a:solidFill>
              </a:rPr>
              <a:t>Strawberries</a:t>
            </a:r>
            <a:endParaRPr lang="sk-SK" sz="2800" i="1" dirty="0" smtClean="0">
              <a:solidFill>
                <a:srgbClr val="839A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i="1" dirty="0" err="1" smtClean="0">
                <a:solidFill>
                  <a:srgbClr val="839A99"/>
                </a:solidFill>
              </a:rPr>
              <a:t>Blueberries</a:t>
            </a:r>
            <a:endParaRPr lang="sk-SK" sz="2800" i="1" dirty="0" smtClean="0">
              <a:solidFill>
                <a:srgbClr val="839A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i="1" dirty="0" err="1" smtClean="0">
                <a:solidFill>
                  <a:srgbClr val="839A99"/>
                </a:solidFill>
              </a:rPr>
              <a:t>Raspberries</a:t>
            </a:r>
            <a:endParaRPr lang="sk-SK" sz="2800" i="1" dirty="0" smtClean="0">
              <a:solidFill>
                <a:srgbClr val="839A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i="1" dirty="0" smtClean="0">
                <a:solidFill>
                  <a:srgbClr val="839A99"/>
                </a:solidFill>
              </a:rPr>
              <a:t>Baby </a:t>
            </a:r>
            <a:r>
              <a:rPr lang="sk-SK" sz="2800" i="1" dirty="0" err="1" smtClean="0">
                <a:solidFill>
                  <a:srgbClr val="839A99"/>
                </a:solidFill>
              </a:rPr>
              <a:t>spinach</a:t>
            </a:r>
            <a:endParaRPr lang="sk-SK" sz="2800" i="1" dirty="0" smtClean="0">
              <a:solidFill>
                <a:srgbClr val="839A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i="1" dirty="0" err="1" smtClean="0">
                <a:solidFill>
                  <a:srgbClr val="839A99"/>
                </a:solidFill>
              </a:rPr>
              <a:t>Chia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seeds</a:t>
            </a:r>
            <a:endParaRPr lang="sk-SK" sz="2800" i="1" dirty="0" smtClean="0">
              <a:solidFill>
                <a:srgbClr val="839A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i="1" dirty="0" err="1" smtClean="0">
                <a:solidFill>
                  <a:srgbClr val="839A99"/>
                </a:solidFill>
              </a:rPr>
              <a:t>Banana</a:t>
            </a:r>
            <a:endParaRPr lang="sk-SK" sz="2800" i="1" dirty="0" smtClean="0">
              <a:solidFill>
                <a:srgbClr val="839A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i="1" dirty="0" err="1" smtClean="0">
                <a:solidFill>
                  <a:srgbClr val="839A99"/>
                </a:solidFill>
              </a:rPr>
              <a:t>Milk</a:t>
            </a:r>
            <a:r>
              <a:rPr lang="sk-SK" sz="2800" i="1" dirty="0" smtClean="0">
                <a:solidFill>
                  <a:srgbClr val="839A99"/>
                </a:solidFill>
              </a:rPr>
              <a:t> (</a:t>
            </a:r>
            <a:r>
              <a:rPr lang="sk-SK" sz="2800" i="1" dirty="0" err="1" smtClean="0">
                <a:solidFill>
                  <a:srgbClr val="839A99"/>
                </a:solidFill>
              </a:rPr>
              <a:t>optional</a:t>
            </a:r>
            <a:r>
              <a:rPr lang="sk-SK" sz="2800" i="1" dirty="0" smtClean="0">
                <a:solidFill>
                  <a:srgbClr val="839A99"/>
                </a:solidFill>
              </a:rPr>
              <a:t>)</a:t>
            </a:r>
          </a:p>
          <a:p>
            <a:endParaRPr lang="sk-SK" dirty="0" smtClean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85" y="1112552"/>
            <a:ext cx="2580949" cy="168280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43" y="970461"/>
            <a:ext cx="3356387" cy="2104297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94" y="2497591"/>
            <a:ext cx="3381813" cy="197376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23531" r="5161" b="18610"/>
          <a:stretch/>
        </p:blipFill>
        <p:spPr>
          <a:xfrm>
            <a:off x="7273906" y="2892371"/>
            <a:ext cx="2411991" cy="157898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173">
            <a:off x="8355775" y="3761194"/>
            <a:ext cx="3045796" cy="2022408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42" y="4065443"/>
            <a:ext cx="4113456" cy="255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591671" y="494852"/>
            <a:ext cx="10951284" cy="5895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140310" y="879082"/>
            <a:ext cx="559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>
                <a:solidFill>
                  <a:srgbClr val="839A99"/>
                </a:solidFill>
              </a:rPr>
              <a:t>HOW TO MAKE IT</a:t>
            </a:r>
            <a:endParaRPr lang="sk-SK" sz="4800" dirty="0">
              <a:solidFill>
                <a:srgbClr val="839A99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140310" y="2094308"/>
            <a:ext cx="59667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i="1" dirty="0" err="1" smtClean="0">
                <a:solidFill>
                  <a:srgbClr val="839A99"/>
                </a:solidFill>
              </a:rPr>
              <a:t>Wash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the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fruits</a:t>
            </a:r>
            <a:endParaRPr lang="sk-SK" sz="2800" i="1" dirty="0" smtClean="0">
              <a:solidFill>
                <a:srgbClr val="839A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i="1" dirty="0" err="1" smtClean="0">
                <a:solidFill>
                  <a:srgbClr val="839A99"/>
                </a:solidFill>
              </a:rPr>
              <a:t>Peel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the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bananas</a:t>
            </a:r>
            <a:r>
              <a:rPr lang="sk-SK" sz="2800" i="1" dirty="0" smtClean="0">
                <a:solidFill>
                  <a:srgbClr val="839A99"/>
                </a:solidFill>
              </a:rPr>
              <a:t> and </a:t>
            </a:r>
            <a:r>
              <a:rPr lang="sk-SK" sz="2800" i="1" dirty="0" err="1" smtClean="0">
                <a:solidFill>
                  <a:srgbClr val="839A99"/>
                </a:solidFill>
              </a:rPr>
              <a:t>split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them</a:t>
            </a:r>
            <a:r>
              <a:rPr lang="sk-SK" sz="2800" i="1" dirty="0" smtClean="0">
                <a:solidFill>
                  <a:srgbClr val="839A99"/>
                </a:solidFill>
              </a:rPr>
              <a:t> in </a:t>
            </a:r>
            <a:r>
              <a:rPr lang="sk-SK" sz="2800" i="1" dirty="0" err="1" smtClean="0">
                <a:solidFill>
                  <a:srgbClr val="839A99"/>
                </a:solidFill>
              </a:rPr>
              <a:t>half</a:t>
            </a:r>
            <a:endParaRPr lang="sk-SK" sz="2800" i="1" dirty="0" smtClean="0">
              <a:solidFill>
                <a:srgbClr val="839A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i="1" dirty="0" err="1" smtClean="0">
                <a:solidFill>
                  <a:srgbClr val="839A99"/>
                </a:solidFill>
              </a:rPr>
              <a:t>Prepare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the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strawberries</a:t>
            </a:r>
            <a:endParaRPr lang="sk-SK" sz="2800" i="1" dirty="0" smtClean="0">
              <a:solidFill>
                <a:srgbClr val="839A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i="1" dirty="0" err="1" smtClean="0">
                <a:solidFill>
                  <a:srgbClr val="839A99"/>
                </a:solidFill>
              </a:rPr>
              <a:t>Put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everything</a:t>
            </a:r>
            <a:r>
              <a:rPr lang="sk-SK" sz="2800" i="1" dirty="0" smtClean="0">
                <a:solidFill>
                  <a:srgbClr val="839A99"/>
                </a:solidFill>
              </a:rPr>
              <a:t> in a </a:t>
            </a:r>
            <a:r>
              <a:rPr lang="sk-SK" sz="2800" i="1" dirty="0" err="1" smtClean="0">
                <a:solidFill>
                  <a:srgbClr val="839A99"/>
                </a:solidFill>
              </a:rPr>
              <a:t>blender</a:t>
            </a:r>
            <a:endParaRPr lang="sk-SK" sz="2800" i="1" dirty="0" smtClean="0">
              <a:solidFill>
                <a:srgbClr val="839A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i="1" dirty="0" smtClean="0">
                <a:solidFill>
                  <a:srgbClr val="839A99"/>
                </a:solidFill>
              </a:rPr>
              <a:t>Mix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i="1" dirty="0" err="1" smtClean="0">
                <a:solidFill>
                  <a:srgbClr val="839A99"/>
                </a:solidFill>
              </a:rPr>
              <a:t>Ur</a:t>
            </a:r>
            <a:r>
              <a:rPr lang="sk-SK" sz="2800" i="1" dirty="0" smtClean="0">
                <a:solidFill>
                  <a:srgbClr val="839A99"/>
                </a:solidFill>
              </a:rPr>
              <a:t>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i="1" dirty="0" err="1" smtClean="0">
                <a:solidFill>
                  <a:srgbClr val="839A99"/>
                </a:solidFill>
              </a:rPr>
              <a:t>xoxo</a:t>
            </a:r>
            <a:endParaRPr lang="sk-SK" sz="2800" i="1" dirty="0" smtClean="0">
              <a:solidFill>
                <a:srgbClr val="839A99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596" y="1710079"/>
            <a:ext cx="26860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591671" y="494852"/>
            <a:ext cx="10951284" cy="5895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151068" y="879082"/>
            <a:ext cx="6293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>
                <a:solidFill>
                  <a:srgbClr val="839A99"/>
                </a:solidFill>
              </a:rPr>
              <a:t>NUTRITIONAL VALUES</a:t>
            </a:r>
            <a:endParaRPr lang="sk-SK" sz="4800" dirty="0">
              <a:solidFill>
                <a:srgbClr val="839A99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151068" y="2497556"/>
            <a:ext cx="46903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i="1" dirty="0" err="1" smtClean="0">
                <a:solidFill>
                  <a:srgbClr val="839A99"/>
                </a:solidFill>
              </a:rPr>
              <a:t>Calories</a:t>
            </a:r>
            <a:r>
              <a:rPr lang="sk-SK" sz="3200" i="1" dirty="0" smtClean="0">
                <a:solidFill>
                  <a:srgbClr val="839A99"/>
                </a:solidFill>
              </a:rPr>
              <a:t> in </a:t>
            </a:r>
            <a:r>
              <a:rPr lang="sk-SK" sz="3200" i="1" dirty="0" err="1" smtClean="0">
                <a:solidFill>
                  <a:srgbClr val="839A99"/>
                </a:solidFill>
              </a:rPr>
              <a:t>one</a:t>
            </a:r>
            <a:r>
              <a:rPr lang="sk-SK" sz="3200" i="1" dirty="0" smtClean="0">
                <a:solidFill>
                  <a:srgbClr val="839A99"/>
                </a:solidFill>
              </a:rPr>
              <a:t> </a:t>
            </a:r>
            <a:r>
              <a:rPr lang="sk-SK" sz="3200" i="1" dirty="0" err="1" smtClean="0">
                <a:solidFill>
                  <a:srgbClr val="839A99"/>
                </a:solidFill>
              </a:rPr>
              <a:t>serving</a:t>
            </a:r>
            <a:r>
              <a:rPr lang="sk-SK" sz="3200" i="1" dirty="0" smtClean="0">
                <a:solidFill>
                  <a:srgbClr val="839A99"/>
                </a:solidFill>
              </a:rPr>
              <a:t> – 142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i="1" dirty="0" smtClean="0">
                <a:solidFill>
                  <a:srgbClr val="839A99"/>
                </a:solidFill>
              </a:rPr>
              <a:t>Energy – 468 </a:t>
            </a:r>
            <a:r>
              <a:rPr lang="sk-SK" sz="3200" i="1" dirty="0" err="1" smtClean="0">
                <a:solidFill>
                  <a:srgbClr val="839A99"/>
                </a:solidFill>
              </a:rPr>
              <a:t>kJ</a:t>
            </a:r>
            <a:endParaRPr lang="sk-SK" sz="3200" i="1" dirty="0" smtClean="0">
              <a:solidFill>
                <a:srgbClr val="839A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i="1" dirty="0" err="1" smtClean="0">
                <a:solidFill>
                  <a:srgbClr val="839A99"/>
                </a:solidFill>
              </a:rPr>
              <a:t>Carbs</a:t>
            </a:r>
            <a:r>
              <a:rPr lang="sk-SK" sz="3200" i="1" dirty="0" smtClean="0">
                <a:solidFill>
                  <a:srgbClr val="839A99"/>
                </a:solidFill>
              </a:rPr>
              <a:t> – 25g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i="1" dirty="0" err="1" smtClean="0">
                <a:solidFill>
                  <a:srgbClr val="839A99"/>
                </a:solidFill>
              </a:rPr>
              <a:t>Fat</a:t>
            </a:r>
            <a:r>
              <a:rPr lang="sk-SK" sz="3200" i="1" dirty="0" smtClean="0">
                <a:solidFill>
                  <a:srgbClr val="839A99"/>
                </a:solidFill>
              </a:rPr>
              <a:t> – 8g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i="1" dirty="0" err="1" smtClean="0">
                <a:solidFill>
                  <a:srgbClr val="839A99"/>
                </a:solidFill>
              </a:rPr>
              <a:t>Protein</a:t>
            </a:r>
            <a:r>
              <a:rPr lang="sk-SK" sz="3200" i="1" dirty="0" smtClean="0">
                <a:solidFill>
                  <a:srgbClr val="839A99"/>
                </a:solidFill>
              </a:rPr>
              <a:t> – 5g</a:t>
            </a:r>
            <a:endParaRPr lang="sk-SK" sz="3200" i="1" dirty="0">
              <a:solidFill>
                <a:srgbClr val="839A99"/>
              </a:solidFill>
            </a:endParaRPr>
          </a:p>
        </p:txBody>
      </p:sp>
      <p:graphicFrame>
        <p:nvGraphicFramePr>
          <p:cNvPr id="12" name="Graf 11"/>
          <p:cNvGraphicFramePr/>
          <p:nvPr>
            <p:extLst>
              <p:ext uri="{D42A27DB-BD31-4B8C-83A1-F6EECF244321}">
                <p14:modId xmlns:p14="http://schemas.microsoft.com/office/powerpoint/2010/main" val="308819643"/>
              </p:ext>
            </p:extLst>
          </p:nvPr>
        </p:nvGraphicFramePr>
        <p:xfrm>
          <a:off x="2303272" y="378519"/>
          <a:ext cx="8331199" cy="5330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18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430307" y="439068"/>
            <a:ext cx="10951284" cy="5895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054249" y="1990165"/>
            <a:ext cx="75411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839A99"/>
                </a:solidFill>
              </a:rPr>
              <a:t>One serving (100 g) of strawberries contains </a:t>
            </a:r>
            <a:r>
              <a:rPr lang="en-US" sz="2800" i="1" dirty="0" err="1" smtClean="0">
                <a:solidFill>
                  <a:srgbClr val="839A99"/>
                </a:solidFill>
              </a:rPr>
              <a:t>approx</a:t>
            </a:r>
            <a:r>
              <a:rPr lang="sk-SK" sz="2800" i="1" dirty="0" smtClean="0">
                <a:solidFill>
                  <a:srgbClr val="839A99"/>
                </a:solidFill>
              </a:rPr>
              <a:t>.</a:t>
            </a:r>
            <a:r>
              <a:rPr lang="en-US" sz="2800" i="1" dirty="0" smtClean="0">
                <a:solidFill>
                  <a:srgbClr val="839A99"/>
                </a:solidFill>
              </a:rPr>
              <a:t> </a:t>
            </a:r>
            <a:r>
              <a:rPr lang="en-US" sz="2800" i="1" dirty="0">
                <a:solidFill>
                  <a:srgbClr val="839A99"/>
                </a:solidFill>
              </a:rPr>
              <a:t>33 kilocalories, is an excellent source of vitamin C, a good source of manganese, and provides several other vitamins and dietary minerals in </a:t>
            </a:r>
            <a:r>
              <a:rPr lang="sk-SK" sz="2800" i="1" dirty="0" err="1" smtClean="0">
                <a:solidFill>
                  <a:srgbClr val="839A99"/>
                </a:solidFill>
              </a:rPr>
              <a:t>smaller</a:t>
            </a:r>
            <a:r>
              <a:rPr lang="en-US" sz="2800" i="1" dirty="0" smtClean="0">
                <a:solidFill>
                  <a:srgbClr val="839A99"/>
                </a:solidFill>
              </a:rPr>
              <a:t> amounts</a:t>
            </a:r>
            <a:r>
              <a:rPr lang="sk-SK" sz="2800" i="1" dirty="0" smtClean="0">
                <a:solidFill>
                  <a:srgbClr val="839A99"/>
                </a:solidFill>
              </a:rPr>
              <a:t>.</a:t>
            </a:r>
            <a:endParaRPr lang="en-US" sz="2800" i="1" dirty="0">
              <a:solidFill>
                <a:srgbClr val="839A99"/>
              </a:solidFill>
            </a:endParaRPr>
          </a:p>
          <a:p>
            <a:r>
              <a:rPr lang="en-US" sz="2800" i="1" dirty="0">
                <a:solidFill>
                  <a:srgbClr val="839A99"/>
                </a:solidFill>
              </a:rPr>
              <a:t>Strawberries contain a modest amount of essential unsaturated fatty acids in the achene (seed) oil.</a:t>
            </a:r>
            <a:endParaRPr lang="sk-SK" sz="2800" i="1" dirty="0">
              <a:solidFill>
                <a:srgbClr val="839A99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054249" y="812843"/>
            <a:ext cx="4654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839A99"/>
                </a:solidFill>
              </a:rPr>
              <a:t>STRAWBERRIES</a:t>
            </a:r>
            <a:endParaRPr lang="sk-SK" sz="4400" dirty="0">
              <a:solidFill>
                <a:srgbClr val="839A99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08" y="699519"/>
            <a:ext cx="3356387" cy="21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591671" y="494852"/>
            <a:ext cx="10951284" cy="5895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097281" y="78774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>
                <a:solidFill>
                  <a:srgbClr val="839A99"/>
                </a:solidFill>
              </a:rPr>
              <a:t>BLUEBERRIES</a:t>
            </a:r>
            <a:endParaRPr lang="sk-SK" sz="4800" dirty="0">
              <a:solidFill>
                <a:srgbClr val="839A99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097281" y="2091263"/>
            <a:ext cx="100476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i="1" dirty="0" err="1" smtClean="0">
                <a:solidFill>
                  <a:srgbClr val="839A99"/>
                </a:solidFill>
              </a:rPr>
              <a:t>Bluebrries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have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lots</a:t>
            </a:r>
            <a:r>
              <a:rPr lang="sk-SK" sz="2800" i="1" dirty="0" smtClean="0">
                <a:solidFill>
                  <a:srgbClr val="839A99"/>
                </a:solidFill>
              </a:rPr>
              <a:t> of </a:t>
            </a:r>
            <a:r>
              <a:rPr lang="en-US" sz="2800" i="1" dirty="0" smtClean="0">
                <a:solidFill>
                  <a:srgbClr val="839A99"/>
                </a:solidFill>
              </a:rPr>
              <a:t>health </a:t>
            </a:r>
            <a:r>
              <a:rPr lang="en-US" sz="2800" i="1" dirty="0">
                <a:solidFill>
                  <a:srgbClr val="839A99"/>
                </a:solidFill>
              </a:rPr>
              <a:t>benefits. </a:t>
            </a:r>
            <a:r>
              <a:rPr lang="sk-SK" sz="2800" i="1" dirty="0" err="1" smtClean="0">
                <a:solidFill>
                  <a:srgbClr val="839A99"/>
                </a:solidFill>
              </a:rPr>
              <a:t>They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have</a:t>
            </a:r>
            <a:r>
              <a:rPr lang="sk-SK" sz="2800" i="1" dirty="0" smtClean="0">
                <a:solidFill>
                  <a:srgbClr val="839A99"/>
                </a:solidFill>
              </a:rPr>
              <a:t> a </a:t>
            </a:r>
            <a:r>
              <a:rPr lang="sk-SK" sz="2800" i="1" dirty="0" err="1" smtClean="0">
                <a:solidFill>
                  <a:srgbClr val="839A99"/>
                </a:solidFill>
              </a:rPr>
              <a:t>powerful</a:t>
            </a:r>
            <a:r>
              <a:rPr lang="sk-SK" sz="2800" i="1" dirty="0" smtClean="0">
                <a:solidFill>
                  <a:srgbClr val="839A99"/>
                </a:solidFill>
              </a:rPr>
              <a:t> antioxidant level.</a:t>
            </a:r>
            <a:endParaRPr lang="en-US" sz="2800" i="1" dirty="0">
              <a:solidFill>
                <a:srgbClr val="839A99"/>
              </a:solidFill>
            </a:endParaRPr>
          </a:p>
          <a:p>
            <a:r>
              <a:rPr lang="en-US" sz="2800" i="1" dirty="0">
                <a:solidFill>
                  <a:srgbClr val="839A99"/>
                </a:solidFill>
              </a:rPr>
              <a:t>Anthocyanin is responsible for the blueberry's characteristic blue color. It also contributes to the numerous advantages of blueberries</a:t>
            </a:r>
            <a:r>
              <a:rPr lang="en-US" sz="2800" i="1" dirty="0" smtClean="0">
                <a:solidFill>
                  <a:srgbClr val="839A99"/>
                </a:solidFill>
              </a:rPr>
              <a:t>.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There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is</a:t>
            </a:r>
            <a:r>
              <a:rPr lang="sk-SK" sz="2800" i="1" dirty="0" smtClean="0">
                <a:solidFill>
                  <a:srgbClr val="839A99"/>
                </a:solidFill>
              </a:rPr>
              <a:t> 57 </a:t>
            </a:r>
            <a:r>
              <a:rPr lang="sk-SK" sz="2800" i="1" dirty="0" err="1" smtClean="0">
                <a:solidFill>
                  <a:srgbClr val="839A99"/>
                </a:solidFill>
              </a:rPr>
              <a:t>calories</a:t>
            </a:r>
            <a:r>
              <a:rPr lang="sk-SK" sz="2800" i="1" dirty="0" smtClean="0">
                <a:solidFill>
                  <a:srgbClr val="839A99"/>
                </a:solidFill>
              </a:rPr>
              <a:t> in 100g.</a:t>
            </a:r>
            <a:endParaRPr lang="en-US" sz="2800" i="1" dirty="0">
              <a:solidFill>
                <a:srgbClr val="839A99"/>
              </a:solidFill>
            </a:endParaRPr>
          </a:p>
          <a:p>
            <a:endParaRPr lang="en-US" sz="2800" i="1" dirty="0">
              <a:solidFill>
                <a:srgbClr val="839A99"/>
              </a:solidFill>
            </a:endParaRPr>
          </a:p>
          <a:p>
            <a:r>
              <a:rPr lang="sk-SK" sz="2800" i="1" dirty="0" err="1" smtClean="0">
                <a:solidFill>
                  <a:srgbClr val="839A99"/>
                </a:solidFill>
              </a:rPr>
              <a:t>They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en-US" sz="2800" i="1" dirty="0" smtClean="0">
                <a:solidFill>
                  <a:srgbClr val="839A99"/>
                </a:solidFill>
              </a:rPr>
              <a:t>reduced </a:t>
            </a:r>
            <a:r>
              <a:rPr lang="en-US" sz="2800" i="1" dirty="0">
                <a:solidFill>
                  <a:srgbClr val="839A99"/>
                </a:solidFill>
              </a:rPr>
              <a:t>risk of many lifestyle-related health conditions. </a:t>
            </a:r>
            <a:endParaRPr lang="sk-SK" sz="2800" i="1" dirty="0">
              <a:solidFill>
                <a:srgbClr val="839A99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71" y="608950"/>
            <a:ext cx="2273450" cy="14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591671" y="494852"/>
            <a:ext cx="10951284" cy="5895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129553" y="803066"/>
            <a:ext cx="493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>
                <a:solidFill>
                  <a:srgbClr val="839A99"/>
                </a:solidFill>
              </a:rPr>
              <a:t>RASPBERRIES</a:t>
            </a:r>
            <a:endParaRPr lang="sk-SK" sz="4800" dirty="0">
              <a:solidFill>
                <a:srgbClr val="839A99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129553" y="1623305"/>
            <a:ext cx="72076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>
              <a:solidFill>
                <a:srgbClr val="839A99"/>
              </a:solidFill>
            </a:endParaRPr>
          </a:p>
          <a:p>
            <a:r>
              <a:rPr lang="en-US" sz="2800" i="1" dirty="0">
                <a:solidFill>
                  <a:srgbClr val="839A99"/>
                </a:solidFill>
              </a:rPr>
              <a:t>A high consumption of plant foods, such as raspberries, appears to decrease the risk of obesity, diabetes, heart disease, and overall mortality. It can also promote a healthy complexion, increased energy, and overall lower weight. </a:t>
            </a:r>
            <a:endParaRPr lang="sk-SK" sz="2800" i="1" dirty="0" smtClean="0">
              <a:solidFill>
                <a:srgbClr val="839A99"/>
              </a:solidFill>
            </a:endParaRPr>
          </a:p>
          <a:p>
            <a:r>
              <a:rPr lang="sk-SK" sz="2800" i="1" dirty="0" err="1" smtClean="0">
                <a:solidFill>
                  <a:srgbClr val="839A99"/>
                </a:solidFill>
              </a:rPr>
              <a:t>Raspberries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contain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vitamine</a:t>
            </a:r>
            <a:r>
              <a:rPr lang="sk-SK" sz="2800" i="1" dirty="0" smtClean="0">
                <a:solidFill>
                  <a:srgbClr val="839A99"/>
                </a:solidFill>
              </a:rPr>
              <a:t> C, K and B. </a:t>
            </a:r>
            <a:r>
              <a:rPr lang="sk-SK" sz="2800" i="1" dirty="0" err="1" smtClean="0">
                <a:solidFill>
                  <a:srgbClr val="839A99"/>
                </a:solidFill>
              </a:rPr>
              <a:t>One</a:t>
            </a:r>
            <a:r>
              <a:rPr lang="sk-SK" sz="2800" i="1" dirty="0" smtClean="0">
                <a:solidFill>
                  <a:srgbClr val="839A99"/>
                </a:solidFill>
              </a:rPr>
              <a:t> cup </a:t>
            </a:r>
            <a:r>
              <a:rPr lang="sk-SK" sz="2800" i="1" dirty="0" err="1" smtClean="0">
                <a:solidFill>
                  <a:srgbClr val="839A99"/>
                </a:solidFill>
              </a:rPr>
              <a:t>is</a:t>
            </a:r>
            <a:r>
              <a:rPr lang="sk-SK" sz="2800" i="1" dirty="0" smtClean="0">
                <a:solidFill>
                  <a:srgbClr val="839A99"/>
                </a:solidFill>
              </a:rPr>
              <a:t> 64 kcal.</a:t>
            </a:r>
            <a:endParaRPr lang="sk-SK" sz="2800" i="1" dirty="0">
              <a:solidFill>
                <a:srgbClr val="839A99"/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29" y="2804007"/>
            <a:ext cx="3381813" cy="19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591671" y="494852"/>
            <a:ext cx="10951284" cy="5895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108038" y="877559"/>
            <a:ext cx="6045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>
                <a:solidFill>
                  <a:srgbClr val="839A99"/>
                </a:solidFill>
              </a:rPr>
              <a:t>BANANAS</a:t>
            </a:r>
            <a:endParaRPr lang="sk-SK" sz="4800" dirty="0">
              <a:solidFill>
                <a:srgbClr val="839A99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108038" y="2091263"/>
            <a:ext cx="718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839A99"/>
                </a:solidFill>
              </a:rPr>
              <a:t> Bananas are one of the most widely consumed fruits in the world for good reason. Eating them could help lower blood pressure and reduce the risks of cancer and asthma</a:t>
            </a:r>
            <a:r>
              <a:rPr lang="en-US" sz="2800" i="1" dirty="0" smtClean="0">
                <a:solidFill>
                  <a:srgbClr val="839A99"/>
                </a:solidFill>
              </a:rPr>
              <a:t>.</a:t>
            </a:r>
            <a:endParaRPr lang="sk-SK" sz="2800" i="1" dirty="0" smtClean="0">
              <a:solidFill>
                <a:srgbClr val="839A99"/>
              </a:solidFill>
            </a:endParaRPr>
          </a:p>
          <a:p>
            <a:r>
              <a:rPr lang="sk-SK" sz="2800" i="1" dirty="0" err="1" smtClean="0">
                <a:solidFill>
                  <a:srgbClr val="839A99"/>
                </a:solidFill>
              </a:rPr>
              <a:t>They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contain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lots</a:t>
            </a:r>
            <a:r>
              <a:rPr lang="sk-SK" sz="2800" i="1" dirty="0" smtClean="0">
                <a:solidFill>
                  <a:srgbClr val="839A99"/>
                </a:solidFill>
              </a:rPr>
              <a:t> of </a:t>
            </a:r>
            <a:r>
              <a:rPr lang="sk-SK" sz="2800" i="1" dirty="0" err="1" smtClean="0">
                <a:solidFill>
                  <a:srgbClr val="839A99"/>
                </a:solidFill>
              </a:rPr>
              <a:t>vitamins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such</a:t>
            </a:r>
            <a:r>
              <a:rPr lang="sk-SK" sz="2800" i="1" dirty="0" smtClean="0">
                <a:solidFill>
                  <a:srgbClr val="839A99"/>
                </a:solidFill>
              </a:rPr>
              <a:t> as </a:t>
            </a:r>
            <a:r>
              <a:rPr lang="sk-SK" sz="2800" i="1" dirty="0" err="1" smtClean="0">
                <a:solidFill>
                  <a:srgbClr val="839A99"/>
                </a:solidFill>
              </a:rPr>
              <a:t>vitamin</a:t>
            </a:r>
            <a:r>
              <a:rPr lang="sk-SK" sz="2800" i="1" dirty="0" smtClean="0">
                <a:solidFill>
                  <a:srgbClr val="839A99"/>
                </a:solidFill>
              </a:rPr>
              <a:t> B6, C and </a:t>
            </a:r>
            <a:r>
              <a:rPr lang="sk-SK" sz="2800" i="1" dirty="0" err="1" smtClean="0">
                <a:solidFill>
                  <a:srgbClr val="839A99"/>
                </a:solidFill>
              </a:rPr>
              <a:t>magnesium</a:t>
            </a:r>
            <a:r>
              <a:rPr lang="sk-SK" sz="2800" i="1" dirty="0" smtClean="0">
                <a:solidFill>
                  <a:srgbClr val="839A99"/>
                </a:solidFill>
              </a:rPr>
              <a:t>, </a:t>
            </a:r>
            <a:r>
              <a:rPr lang="sk-SK" sz="2800" i="1" dirty="0" err="1" smtClean="0">
                <a:solidFill>
                  <a:srgbClr val="839A99"/>
                </a:solidFill>
              </a:rPr>
              <a:t>which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can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prevent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cramps</a:t>
            </a:r>
            <a:r>
              <a:rPr lang="sk-SK" sz="2800" i="1" dirty="0" smtClean="0">
                <a:solidFill>
                  <a:srgbClr val="839A99"/>
                </a:solidFill>
              </a:rPr>
              <a:t> and </a:t>
            </a:r>
            <a:r>
              <a:rPr lang="sk-SK" sz="2800" i="1" dirty="0" err="1" smtClean="0">
                <a:solidFill>
                  <a:srgbClr val="839A99"/>
                </a:solidFill>
              </a:rPr>
              <a:t>spasms</a:t>
            </a:r>
            <a:r>
              <a:rPr lang="sk-SK" sz="2800" i="1" dirty="0" smtClean="0">
                <a:solidFill>
                  <a:srgbClr val="839A99"/>
                </a:solidFill>
              </a:rPr>
              <a:t>. </a:t>
            </a:r>
            <a:r>
              <a:rPr lang="sk-SK" sz="2800" i="1" dirty="0" err="1" smtClean="0">
                <a:solidFill>
                  <a:srgbClr val="839A99"/>
                </a:solidFill>
              </a:rPr>
              <a:t>One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sk-SK" sz="2800" i="1" dirty="0" err="1" smtClean="0">
                <a:solidFill>
                  <a:srgbClr val="839A99"/>
                </a:solidFill>
              </a:rPr>
              <a:t>banana</a:t>
            </a:r>
            <a:r>
              <a:rPr lang="sk-SK" sz="2800" i="1" dirty="0" smtClean="0">
                <a:solidFill>
                  <a:srgbClr val="839A99"/>
                </a:solidFill>
              </a:rPr>
              <a:t> has 98kcal.</a:t>
            </a:r>
            <a:endParaRPr lang="en-US" sz="2800" i="1" dirty="0">
              <a:solidFill>
                <a:srgbClr val="839A99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173">
            <a:off x="8210303" y="2887619"/>
            <a:ext cx="3045796" cy="202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ĺžnik 25"/>
          <p:cNvSpPr/>
          <p:nvPr/>
        </p:nvSpPr>
        <p:spPr>
          <a:xfrm>
            <a:off x="591671" y="494852"/>
            <a:ext cx="10951284" cy="5895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140311" y="877559"/>
            <a:ext cx="5282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>
                <a:solidFill>
                  <a:srgbClr val="839A99"/>
                </a:solidFill>
              </a:rPr>
              <a:t>SPINACH</a:t>
            </a:r>
            <a:endParaRPr lang="sk-SK" sz="4800" dirty="0">
              <a:solidFill>
                <a:srgbClr val="839A99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140311" y="2091263"/>
            <a:ext cx="83640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839A99"/>
                </a:solidFill>
              </a:rPr>
              <a:t>Spinach is a superfood. It is loaded with tons of nutrients in a low-calorie package. Dark, leafy greens like spinach are important for skin, hair, and bone health. They also provide protein, iron, vitamins, and </a:t>
            </a:r>
            <a:r>
              <a:rPr lang="en-US" sz="2800" i="1" dirty="0" smtClean="0">
                <a:solidFill>
                  <a:srgbClr val="839A99"/>
                </a:solidFill>
              </a:rPr>
              <a:t>minerals.</a:t>
            </a:r>
            <a:r>
              <a:rPr lang="sk-SK" sz="2800" i="1" dirty="0" smtClean="0">
                <a:solidFill>
                  <a:srgbClr val="839A99"/>
                </a:solidFill>
              </a:rPr>
              <a:t> </a:t>
            </a:r>
            <a:r>
              <a:rPr lang="en-US" sz="2800" i="1" dirty="0" smtClean="0">
                <a:solidFill>
                  <a:srgbClr val="839A99"/>
                </a:solidFill>
              </a:rPr>
              <a:t>The </a:t>
            </a:r>
            <a:r>
              <a:rPr lang="en-US" sz="2800" i="1" dirty="0">
                <a:solidFill>
                  <a:srgbClr val="839A99"/>
                </a:solidFill>
              </a:rPr>
              <a:t>possible health benefits of consuming spinach include improving blood glucose control in people with diabetes, lowering the risk of cancer, and improving bone </a:t>
            </a:r>
            <a:r>
              <a:rPr lang="en-US" sz="2800" i="1" dirty="0" smtClean="0">
                <a:solidFill>
                  <a:srgbClr val="839A99"/>
                </a:solidFill>
              </a:rPr>
              <a:t>health</a:t>
            </a:r>
            <a:r>
              <a:rPr lang="sk-SK" sz="2800" i="1" dirty="0" smtClean="0">
                <a:solidFill>
                  <a:srgbClr val="839A99"/>
                </a:solidFill>
              </a:rPr>
              <a:t>.</a:t>
            </a:r>
            <a:endParaRPr lang="en-US" sz="2800" i="1" dirty="0">
              <a:solidFill>
                <a:srgbClr val="839A99"/>
              </a:solidFill>
            </a:endParaRPr>
          </a:p>
          <a:p>
            <a:endParaRPr lang="en-US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23531" r="5161" b="18610"/>
          <a:stretch/>
        </p:blipFill>
        <p:spPr>
          <a:xfrm>
            <a:off x="8719783" y="2999387"/>
            <a:ext cx="2411991" cy="157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Vlastné 7">
      <a:dk1>
        <a:srgbClr val="262626"/>
      </a:dk1>
      <a:lt1>
        <a:sysClr val="window" lastClr="FFFFFF"/>
      </a:lt1>
      <a:dk2>
        <a:srgbClr val="699593"/>
      </a:dk2>
      <a:lt2>
        <a:srgbClr val="E3EBEB"/>
      </a:lt2>
      <a:accent1>
        <a:srgbClr val="557977"/>
      </a:accent1>
      <a:accent2>
        <a:srgbClr val="37504E"/>
      </a:accent2>
      <a:accent3>
        <a:srgbClr val="37504E"/>
      </a:accent3>
      <a:accent4>
        <a:srgbClr val="42BA97"/>
      </a:accent4>
      <a:accent5>
        <a:srgbClr val="547876"/>
      </a:accent5>
      <a:accent6>
        <a:srgbClr val="759E9C"/>
      </a:accent6>
      <a:hlink>
        <a:srgbClr val="759E9C"/>
      </a:hlink>
      <a:folHlink>
        <a:srgbClr val="759E9C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89</TotalTime>
  <Words>377</Words>
  <Application>Microsoft Office PowerPoint</Application>
  <PresentationFormat>Širokouhlá</PresentationFormat>
  <Paragraphs>46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Garamond</vt:lpstr>
      <vt:lpstr>Savon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ziak</dc:creator>
  <cp:lastModifiedBy>ziak</cp:lastModifiedBy>
  <cp:revision>8</cp:revision>
  <dcterms:created xsi:type="dcterms:W3CDTF">2019-05-30T06:04:45Z</dcterms:created>
  <dcterms:modified xsi:type="dcterms:W3CDTF">2019-05-30T11:05:14Z</dcterms:modified>
</cp:coreProperties>
</file>