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77" r:id="rId6"/>
    <p:sldId id="278" r:id="rId7"/>
    <p:sldId id="258" r:id="rId8"/>
    <p:sldId id="259" r:id="rId9"/>
    <p:sldId id="280" r:id="rId10"/>
    <p:sldId id="281" r:id="rId11"/>
    <p:sldId id="260" r:id="rId12"/>
    <p:sldId id="261" r:id="rId13"/>
    <p:sldId id="282" r:id="rId14"/>
    <p:sldId id="273" r:id="rId15"/>
    <p:sldId id="274" r:id="rId16"/>
    <p:sldId id="275" r:id="rId17"/>
    <p:sldId id="270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83912-2CA2-4198-AA3C-CE7DE3D96F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E2735FE-4238-4358-A194-D56775D6FB5B}">
      <dgm:prSet custT="1"/>
      <dgm:spPr/>
      <dgm:t>
        <a:bodyPr/>
        <a:lstStyle/>
        <a:p>
          <a:pPr rtl="0"/>
          <a:r>
            <a:rPr lang="hr-HR" sz="2400" b="1" dirty="0" err="1" smtClean="0">
              <a:solidFill>
                <a:srgbClr val="FFFF00"/>
              </a:solidFill>
              <a:latin typeface="Comic Sans MS" pitchFamily="66" charset="0"/>
            </a:rPr>
            <a:t>Bath</a:t>
          </a:r>
          <a:r>
            <a:rPr lang="hr-HR" sz="2400" b="1" dirty="0" smtClean="0">
              <a:solidFill>
                <a:srgbClr val="FFFF00"/>
              </a:solidFill>
              <a:latin typeface="Comic Sans MS" pitchFamily="66" charset="0"/>
            </a:rPr>
            <a:t> </a:t>
          </a:r>
          <a:r>
            <a:rPr lang="hr-HR" sz="2400" b="1" dirty="0" err="1" smtClean="0">
              <a:solidFill>
                <a:srgbClr val="FFFF00"/>
              </a:solidFill>
              <a:latin typeface="Comic Sans MS" pitchFamily="66" charset="0"/>
            </a:rPr>
            <a:t>bombs</a:t>
          </a:r>
          <a:r>
            <a:rPr lang="hr-HR" sz="2400" b="1" smtClean="0">
              <a:solidFill>
                <a:srgbClr val="FFFF00"/>
              </a:solidFill>
              <a:latin typeface="Comic Sans MS" pitchFamily="66" charset="0"/>
            </a:rPr>
            <a:t> </a:t>
          </a:r>
          <a:endParaRPr lang="hr-HR" sz="2400" b="1" dirty="0">
            <a:solidFill>
              <a:srgbClr val="FFFF00"/>
            </a:solidFill>
            <a:latin typeface="Comic Sans MS" pitchFamily="66" charset="0"/>
          </a:endParaRPr>
        </a:p>
      </dgm:t>
    </dgm:pt>
    <dgm:pt modelId="{1672B0F9-A868-42A5-B58E-E86F04D89738}" type="parTrans" cxnId="{3ACC4BEB-5123-41CF-8F84-FFF6CD73B8D3}">
      <dgm:prSet/>
      <dgm:spPr/>
      <dgm:t>
        <a:bodyPr/>
        <a:lstStyle/>
        <a:p>
          <a:endParaRPr lang="hr-HR"/>
        </a:p>
      </dgm:t>
    </dgm:pt>
    <dgm:pt modelId="{C2A6F7E1-7FF7-42B3-9495-42C829BC3E3A}" type="sibTrans" cxnId="{3ACC4BEB-5123-41CF-8F84-FFF6CD73B8D3}">
      <dgm:prSet/>
      <dgm:spPr/>
      <dgm:t>
        <a:bodyPr/>
        <a:lstStyle/>
        <a:p>
          <a:endParaRPr lang="hr-HR"/>
        </a:p>
      </dgm:t>
    </dgm:pt>
    <dgm:pt modelId="{25A3DFA0-5318-417F-8883-8C4B6D27D2BA}" type="pres">
      <dgm:prSet presAssocID="{E0C83912-2CA2-4198-AA3C-CE7DE3D96F8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0ECE84-FF19-40C3-9EE0-81CE80FFC448}" type="pres">
      <dgm:prSet presAssocID="{FE2735FE-4238-4358-A194-D56775D6FB5B}" presName="circ1TxSh" presStyleLbl="vennNode1" presStyleIdx="0" presStyleCnt="1"/>
      <dgm:spPr/>
      <dgm:t>
        <a:bodyPr/>
        <a:lstStyle/>
        <a:p>
          <a:endParaRPr lang="hr-HR"/>
        </a:p>
      </dgm:t>
    </dgm:pt>
  </dgm:ptLst>
  <dgm:cxnLst>
    <dgm:cxn modelId="{3ACC4BEB-5123-41CF-8F84-FFF6CD73B8D3}" srcId="{E0C83912-2CA2-4198-AA3C-CE7DE3D96F8D}" destId="{FE2735FE-4238-4358-A194-D56775D6FB5B}" srcOrd="0" destOrd="0" parTransId="{1672B0F9-A868-42A5-B58E-E86F04D89738}" sibTransId="{C2A6F7E1-7FF7-42B3-9495-42C829BC3E3A}"/>
    <dgm:cxn modelId="{4E3A3F93-FAE8-4823-8D3A-B035A7BF52C7}" type="presOf" srcId="{FE2735FE-4238-4358-A194-D56775D6FB5B}" destId="{290ECE84-FF19-40C3-9EE0-81CE80FFC448}" srcOrd="0" destOrd="0" presId="urn:microsoft.com/office/officeart/2005/8/layout/venn1"/>
    <dgm:cxn modelId="{0D235C2C-EC37-415C-8A02-40EE454C59DB}" type="presOf" srcId="{E0C83912-2CA2-4198-AA3C-CE7DE3D96F8D}" destId="{25A3DFA0-5318-417F-8883-8C4B6D27D2BA}" srcOrd="0" destOrd="0" presId="urn:microsoft.com/office/officeart/2005/8/layout/venn1"/>
    <dgm:cxn modelId="{6715775C-E91F-415B-A1FD-6D1C956EF650}" type="presParOf" srcId="{25A3DFA0-5318-417F-8883-8C4B6D27D2BA}" destId="{290ECE84-FF19-40C3-9EE0-81CE80FFC448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61FF7-38D4-4C64-A0CE-B03852EC29BE}" type="datetimeFigureOut">
              <a:rPr lang="sr-Latn-CS" smtClean="0"/>
              <a:pPr/>
              <a:t>28.10.2019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70FE-18B1-4B58-AFB2-EB62E3CEB75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Bušena vrpca 3"/>
          <p:cNvSpPr/>
          <p:nvPr/>
        </p:nvSpPr>
        <p:spPr>
          <a:xfrm>
            <a:off x="1714480" y="2143116"/>
            <a:ext cx="6000792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0000"/>
                </a:solidFill>
                <a:latin typeface="Comic Sans MS" pitchFamily="66" charset="0"/>
              </a:rPr>
              <a:t>Workshop</a:t>
            </a:r>
            <a:endParaRPr lang="hr-H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" name="Dijagram 4"/>
          <p:cNvGraphicFramePr/>
          <p:nvPr/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20150326_174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20150326_1822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3"/>
                </a:solidFill>
                <a:latin typeface="Comic Sans MS" pitchFamily="66" charset="0"/>
              </a:rPr>
              <a:t>Drying</a:t>
            </a:r>
            <a:endParaRPr lang="hr-HR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4" descr="20150326_182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5824550" cy="43684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rnja piramida 5"/>
          <p:cNvSpPr/>
          <p:nvPr/>
        </p:nvSpPr>
        <p:spPr>
          <a:xfrm>
            <a:off x="2643174" y="428604"/>
            <a:ext cx="3929090" cy="135732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hr-HR" dirty="0">
              <a:solidFill>
                <a:srgbClr val="FF66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C000"/>
                </a:solidFill>
                <a:latin typeface="Comic Sans MS" pitchFamily="66" charset="0"/>
              </a:rPr>
              <a:t>Finished</a:t>
            </a:r>
            <a:r>
              <a:rPr lang="hr-HR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hr-HR" dirty="0" err="1" smtClean="0">
                <a:solidFill>
                  <a:srgbClr val="FFC000"/>
                </a:solidFill>
                <a:latin typeface="Comic Sans MS" pitchFamily="66" charset="0"/>
              </a:rPr>
              <a:t>shapes</a:t>
            </a:r>
            <a:endParaRPr lang="hr-HR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4" descr="20150326_182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5" name="Content Placeholder 5" descr="20150326_182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20150326_1853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8596" y="2714620"/>
            <a:ext cx="4038600" cy="3028950"/>
          </a:xfrm>
        </p:spPr>
      </p:pic>
      <p:pic>
        <p:nvPicPr>
          <p:cNvPr id="6" name="Content Placeholder 5" descr="20150326_185350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786058"/>
            <a:ext cx="4038600" cy="3220793"/>
          </a:xfrm>
        </p:spPr>
      </p:pic>
      <p:pic>
        <p:nvPicPr>
          <p:cNvPr id="7" name="Content Placeholder 4" descr="20150326_185350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500042"/>
            <a:ext cx="4038600" cy="24680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4" descr="20150330_103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7072362" cy="5304272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20150330_1034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20150330_1034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20150330_103428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6764"/>
            <a:ext cx="4038600" cy="3172834"/>
          </a:xfrm>
        </p:spPr>
      </p:pic>
      <p:pic>
        <p:nvPicPr>
          <p:cNvPr id="6" name="Content Placeholder 5" descr="20150330_1034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20150326_1853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20150326_1853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6"/>
                </a:solidFill>
                <a:latin typeface="Comic Sans MS" pitchFamily="66" charset="0"/>
              </a:rPr>
              <a:t>Preperations</a:t>
            </a:r>
            <a:r>
              <a:rPr lang="hr-HR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hr-HR" dirty="0" err="1" smtClean="0">
                <a:solidFill>
                  <a:schemeClr val="accent6"/>
                </a:solidFill>
                <a:latin typeface="Comic Sans MS" pitchFamily="66" charset="0"/>
              </a:rPr>
              <a:t>of</a:t>
            </a:r>
            <a:r>
              <a:rPr lang="hr-HR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hr-HR" dirty="0" err="1" smtClean="0">
                <a:solidFill>
                  <a:schemeClr val="accent6"/>
                </a:solidFill>
                <a:latin typeface="Comic Sans MS" pitchFamily="66" charset="0"/>
              </a:rPr>
              <a:t>chemicals</a:t>
            </a:r>
            <a:r>
              <a:rPr lang="hr-HR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endParaRPr lang="hr-HR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Weigh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right</a:t>
            </a:r>
            <a:r>
              <a:rPr lang="hr-HR" dirty="0" smtClean="0"/>
              <a:t> </a:t>
            </a:r>
            <a:r>
              <a:rPr lang="hr-HR" dirty="0" err="1" smtClean="0"/>
              <a:t>amount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chemicals</a:t>
            </a:r>
            <a:endParaRPr lang="hr-HR" dirty="0"/>
          </a:p>
        </p:txBody>
      </p:sp>
      <p:pic>
        <p:nvPicPr>
          <p:cNvPr id="6" name="Content Placeholder 6" descr="20150326_172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496"/>
            <a:ext cx="4038600" cy="3028950"/>
          </a:xfrm>
          <a:prstGeom prst="rect">
            <a:avLst/>
          </a:prstGeom>
        </p:spPr>
      </p:pic>
      <p:pic>
        <p:nvPicPr>
          <p:cNvPr id="7" name="Rezervirano mjesto sadržaja 6" descr="http://upload.wikimedia.org/wikipedia/commons/thumb/c/c5/Zitronens%C3%A4ure_-_Citric_acid.svg/256px-Zitronens%C3%A4ure_-_Citric_acid.svg.pn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48300" y="3310731"/>
            <a:ext cx="2438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1643042" y="1357298"/>
            <a:ext cx="214314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ingredients</a:t>
            </a:r>
            <a:r>
              <a:rPr lang="hr-HR" dirty="0" smtClean="0"/>
              <a:t> is</a:t>
            </a:r>
            <a:br>
              <a:rPr lang="hr-HR" dirty="0" smtClean="0"/>
            </a:br>
            <a:r>
              <a:rPr lang="hr-HR" dirty="0" smtClean="0">
                <a:solidFill>
                  <a:schemeClr val="accent6"/>
                </a:solidFill>
              </a:rPr>
              <a:t>LEMON ACID</a:t>
            </a:r>
            <a:endParaRPr lang="hr-HR" dirty="0">
              <a:solidFill>
                <a:schemeClr val="accent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                </a:t>
            </a:r>
            <a:r>
              <a:rPr lang="hr-HR" sz="4700" b="1" dirty="0" smtClean="0">
                <a:solidFill>
                  <a:srgbClr val="FFFF00"/>
                </a:solidFill>
                <a:latin typeface="Comic Sans MS" pitchFamily="66" charset="0"/>
              </a:rPr>
              <a:t> C</a:t>
            </a:r>
            <a:r>
              <a:rPr lang="hr-HR" sz="4700" b="1" baseline="-25000" dirty="0" smtClean="0">
                <a:solidFill>
                  <a:srgbClr val="FFFF00"/>
                </a:solidFill>
                <a:latin typeface="Comic Sans MS" pitchFamily="66" charset="0"/>
              </a:rPr>
              <a:t>6</a:t>
            </a:r>
            <a:r>
              <a:rPr lang="hr-HR" sz="4700" b="1" dirty="0" smtClean="0">
                <a:solidFill>
                  <a:srgbClr val="FFFF00"/>
                </a:solidFill>
                <a:latin typeface="Comic Sans MS" pitchFamily="66" charset="0"/>
              </a:rPr>
              <a:t>H</a:t>
            </a:r>
            <a:r>
              <a:rPr lang="hr-HR" sz="4700" b="1" baseline="-25000" dirty="0" smtClean="0">
                <a:solidFill>
                  <a:srgbClr val="FFFF00"/>
                </a:solidFill>
                <a:latin typeface="Comic Sans MS" pitchFamily="66" charset="0"/>
              </a:rPr>
              <a:t>8</a:t>
            </a:r>
            <a:r>
              <a:rPr lang="hr-HR" sz="4700" b="1" dirty="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hr-HR" sz="4700" b="1" baseline="-25000" dirty="0" smtClean="0">
                <a:solidFill>
                  <a:srgbClr val="FFFF00"/>
                </a:solidFill>
                <a:latin typeface="Comic Sans MS" pitchFamily="66" charset="0"/>
              </a:rPr>
              <a:t>7 </a:t>
            </a:r>
          </a:p>
          <a:p>
            <a:r>
              <a:rPr lang="hr-HR" dirty="0" err="1" smtClean="0">
                <a:solidFill>
                  <a:schemeClr val="tx2"/>
                </a:solidFill>
              </a:rPr>
              <a:t>Organic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acid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hr-HR" dirty="0" err="1" smtClean="0">
                <a:solidFill>
                  <a:schemeClr val="tx2"/>
                </a:solidFill>
              </a:rPr>
              <a:t>present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many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types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of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fruit</a:t>
            </a:r>
            <a:r>
              <a:rPr lang="hr-HR" dirty="0" smtClean="0">
                <a:solidFill>
                  <a:schemeClr val="tx2"/>
                </a:solidFill>
              </a:rPr>
              <a:t>.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 It is </a:t>
            </a:r>
            <a:r>
              <a:rPr lang="hr-HR" dirty="0" err="1" smtClean="0">
                <a:solidFill>
                  <a:schemeClr val="tx2"/>
                </a:solidFill>
              </a:rPr>
              <a:t>used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production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of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non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alchoholic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drinks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and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</a:t>
            </a:r>
            <a:r>
              <a:rPr lang="hr-HR" dirty="0" smtClean="0">
                <a:solidFill>
                  <a:schemeClr val="tx2"/>
                </a:solidFill>
              </a:rPr>
              <a:t> medicine.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It is a </a:t>
            </a:r>
            <a:r>
              <a:rPr lang="hr-HR" dirty="0" err="1" smtClean="0">
                <a:solidFill>
                  <a:schemeClr val="tx2"/>
                </a:solidFill>
              </a:rPr>
              <a:t>normal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ingredient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</a:t>
            </a:r>
            <a:r>
              <a:rPr lang="hr-HR" dirty="0" smtClean="0">
                <a:solidFill>
                  <a:schemeClr val="tx2"/>
                </a:solidFill>
              </a:rPr>
              <a:t> human </a:t>
            </a:r>
            <a:r>
              <a:rPr lang="hr-HR" dirty="0" err="1" smtClean="0">
                <a:solidFill>
                  <a:schemeClr val="tx2"/>
                </a:solidFill>
              </a:rPr>
              <a:t>blood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and</a:t>
            </a:r>
            <a:r>
              <a:rPr lang="hr-HR" dirty="0" smtClean="0">
                <a:solidFill>
                  <a:schemeClr val="tx2"/>
                </a:solidFill>
              </a:rPr>
              <a:t> urin.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 It is </a:t>
            </a:r>
            <a:r>
              <a:rPr lang="hr-HR" dirty="0" err="1" smtClean="0">
                <a:solidFill>
                  <a:schemeClr val="tx2"/>
                </a:solidFill>
              </a:rPr>
              <a:t>used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production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of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bubble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pills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and</a:t>
            </a:r>
            <a:r>
              <a:rPr lang="hr-HR" dirty="0" smtClean="0">
                <a:solidFill>
                  <a:schemeClr val="tx2"/>
                </a:solidFill>
              </a:rPr>
              <a:t> vitamin </a:t>
            </a:r>
            <a:r>
              <a:rPr lang="hr-HR" dirty="0" err="1" smtClean="0">
                <a:solidFill>
                  <a:schemeClr val="tx2"/>
                </a:solidFill>
              </a:rPr>
              <a:t>drinks</a:t>
            </a:r>
            <a:r>
              <a:rPr lang="hr-HR" dirty="0" smtClean="0">
                <a:solidFill>
                  <a:schemeClr val="tx2"/>
                </a:solidFill>
              </a:rPr>
              <a:t>.</a:t>
            </a:r>
          </a:p>
          <a:p>
            <a:endParaRPr lang="hr-HR" dirty="0"/>
          </a:p>
        </p:txBody>
      </p:sp>
      <p:pic>
        <p:nvPicPr>
          <p:cNvPr id="5" name="Rezervirano mjesto sadržaja 6" descr="http://upload.wikimedia.org/wikipedia/commons/thumb/c/c5/Zitronens%C3%A4ure_-_Citric_acid.svg/256px-Zitronens%C3%A4ure_-_Citric_acid.svg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8300" y="3310731"/>
            <a:ext cx="2438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5429256" y="2786058"/>
            <a:ext cx="271464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ingredients</a:t>
            </a:r>
            <a:r>
              <a:rPr lang="hr-HR" dirty="0" smtClean="0"/>
              <a:t> is </a:t>
            </a:r>
            <a:r>
              <a:rPr lang="hr-HR" dirty="0" err="1" smtClean="0"/>
              <a:t>also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SODIUM HYDROGEN CARBONATE</a:t>
            </a:r>
            <a:endParaRPr lang="hr-HR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It is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cosmetics</a:t>
            </a:r>
            <a:r>
              <a:rPr lang="hr-HR" dirty="0" smtClean="0"/>
              <a:t>,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production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bubble</a:t>
            </a:r>
            <a:r>
              <a:rPr lang="hr-HR" dirty="0" smtClean="0"/>
              <a:t> </a:t>
            </a:r>
            <a:r>
              <a:rPr lang="hr-HR" dirty="0" err="1" smtClean="0"/>
              <a:t>drinks</a:t>
            </a:r>
            <a:r>
              <a:rPr lang="hr-HR" dirty="0" smtClean="0"/>
              <a:t>,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production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artifical</a:t>
            </a:r>
            <a:r>
              <a:rPr lang="hr-HR" dirty="0" smtClean="0"/>
              <a:t> mineral </a:t>
            </a:r>
            <a:r>
              <a:rPr lang="hr-HR" dirty="0" err="1" smtClean="0"/>
              <a:t>water</a:t>
            </a:r>
            <a:endParaRPr lang="hr-HR" dirty="0" smtClean="0"/>
          </a:p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baking</a:t>
            </a:r>
            <a:r>
              <a:rPr lang="hr-HR" dirty="0" smtClean="0"/>
              <a:t> as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err="1" smtClean="0"/>
              <a:t>ingredient</a:t>
            </a:r>
            <a:r>
              <a:rPr lang="hr-HR" dirty="0" smtClean="0"/>
              <a:t>,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production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diffrerent</a:t>
            </a:r>
            <a:r>
              <a:rPr lang="hr-HR" dirty="0" smtClean="0"/>
              <a:t> </a:t>
            </a:r>
            <a:r>
              <a:rPr lang="hr-HR" dirty="0" err="1" smtClean="0"/>
              <a:t>baking</a:t>
            </a:r>
            <a:r>
              <a:rPr lang="hr-HR" dirty="0" smtClean="0"/>
              <a:t> </a:t>
            </a:r>
            <a:r>
              <a:rPr lang="hr-HR" dirty="0" err="1" smtClean="0"/>
              <a:t>powders</a:t>
            </a:r>
            <a:r>
              <a:rPr lang="hr-HR" dirty="0" smtClean="0"/>
              <a:t>, </a:t>
            </a:r>
            <a:r>
              <a:rPr lang="hr-HR" dirty="0" err="1" smtClean="0"/>
              <a:t>powders</a:t>
            </a:r>
            <a:r>
              <a:rPr lang="hr-HR" dirty="0" smtClean="0"/>
              <a:t> for </a:t>
            </a:r>
            <a:r>
              <a:rPr lang="hr-HR" dirty="0" err="1" smtClean="0"/>
              <a:t>rolls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baking</a:t>
            </a:r>
            <a:endParaRPr lang="hr-HR" dirty="0" smtClean="0"/>
          </a:p>
          <a:p>
            <a:r>
              <a:rPr lang="hr-HR" dirty="0" err="1" smtClean="0"/>
              <a:t>Due</a:t>
            </a:r>
            <a:r>
              <a:rPr lang="hr-HR" dirty="0" smtClean="0"/>
              <a:t> to </a:t>
            </a:r>
            <a:r>
              <a:rPr lang="hr-HR" dirty="0" err="1" smtClean="0"/>
              <a:t>poor</a:t>
            </a:r>
            <a:r>
              <a:rPr lang="hr-HR" dirty="0" smtClean="0"/>
              <a:t> </a:t>
            </a:r>
            <a:r>
              <a:rPr lang="hr-HR" dirty="0" err="1" smtClean="0"/>
              <a:t>alkalinity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medicine it is </a:t>
            </a:r>
            <a:r>
              <a:rPr lang="hr-HR" dirty="0" err="1" smtClean="0"/>
              <a:t>used</a:t>
            </a:r>
            <a:r>
              <a:rPr lang="hr-HR" dirty="0" smtClean="0"/>
              <a:t> as a </a:t>
            </a:r>
            <a:r>
              <a:rPr lang="hr-HR" dirty="0" err="1" smtClean="0"/>
              <a:t>neutralizer</a:t>
            </a:r>
            <a:r>
              <a:rPr lang="hr-HR" dirty="0" smtClean="0"/>
              <a:t> </a:t>
            </a:r>
            <a:r>
              <a:rPr lang="hr-HR" dirty="0" err="1" smtClean="0"/>
              <a:t>surplus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gastric</a:t>
            </a:r>
            <a:r>
              <a:rPr lang="hr-HR" dirty="0" smtClean="0"/>
              <a:t> </a:t>
            </a:r>
            <a:r>
              <a:rPr lang="hr-HR" dirty="0" err="1" smtClean="0"/>
              <a:t>oxiden</a:t>
            </a:r>
            <a:r>
              <a:rPr lang="hr-HR" dirty="0" smtClean="0"/>
              <a:t> (Most HCI), </a:t>
            </a:r>
            <a:r>
              <a:rPr lang="hr-HR" dirty="0" err="1" smtClean="0"/>
              <a:t>and</a:t>
            </a:r>
            <a:r>
              <a:rPr lang="hr-HR" dirty="0" smtClean="0"/>
              <a:t> for </a:t>
            </a:r>
            <a:r>
              <a:rPr lang="hr-HR" dirty="0" err="1" smtClean="0"/>
              <a:t>neutralizing</a:t>
            </a:r>
            <a:r>
              <a:rPr lang="hr-HR" dirty="0" smtClean="0"/>
              <a:t> </a:t>
            </a:r>
            <a:r>
              <a:rPr lang="hr-HR" dirty="0" err="1" smtClean="0"/>
              <a:t>acids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chemical </a:t>
            </a:r>
            <a:r>
              <a:rPr lang="hr-HR" dirty="0" err="1" smtClean="0"/>
              <a:t>proceses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Sodium</a:t>
            </a: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hydrogen</a:t>
            </a: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carbonate</a:t>
            </a: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</a:t>
            </a:r>
            <a:r>
              <a:rPr lang="hr-HR" dirty="0" smtClean="0">
                <a:solidFill>
                  <a:srgbClr val="FF66FF"/>
                </a:solidFill>
              </a:rPr>
              <a:t> </a:t>
            </a:r>
            <a:r>
              <a:rPr lang="hr-HR" sz="8600" dirty="0" smtClean="0">
                <a:solidFill>
                  <a:srgbClr val="FF66FF"/>
                </a:solidFill>
              </a:rPr>
              <a:t>NaHCO</a:t>
            </a:r>
            <a:r>
              <a:rPr lang="hr-HR" sz="8600" baseline="-25000" dirty="0" smtClean="0">
                <a:solidFill>
                  <a:srgbClr val="FF66FF"/>
                </a:solidFill>
              </a:rPr>
              <a:t>3</a:t>
            </a:r>
            <a:endParaRPr lang="hr-HR" sz="8600" dirty="0" smtClean="0">
              <a:solidFill>
                <a:srgbClr val="FF66FF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6" descr="20150326_172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Content Placeholder 7" descr="20150326_172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 descr="20150326_1728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20150326_1728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20150326_173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150496"/>
            <a:ext cx="2030628" cy="2707504"/>
          </a:xfrm>
          <a:prstGeom prst="rect">
            <a:avLst/>
          </a:prstGeom>
        </p:spPr>
      </p:pic>
      <p:sp>
        <p:nvSpPr>
          <p:cNvPr id="9" name="Oblak 8"/>
          <p:cNvSpPr/>
          <p:nvPr/>
        </p:nvSpPr>
        <p:spPr>
          <a:xfrm>
            <a:off x="142844" y="3286124"/>
            <a:ext cx="4143404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92D050"/>
                </a:solidFill>
                <a:latin typeface="Comic Sans MS" pitchFamily="66" charset="0"/>
              </a:rPr>
              <a:t>Mixing</a:t>
            </a:r>
            <a:r>
              <a:rPr lang="hr-HR" b="1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hr-HR" b="1" dirty="0" err="1" smtClean="0">
                <a:solidFill>
                  <a:srgbClr val="92D050"/>
                </a:solidFill>
                <a:latin typeface="Comic Sans MS" pitchFamily="66" charset="0"/>
              </a:rPr>
              <a:t>the</a:t>
            </a:r>
            <a:r>
              <a:rPr lang="hr-HR" b="1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hr-HR" b="1" dirty="0" err="1" smtClean="0">
                <a:solidFill>
                  <a:srgbClr val="92D050"/>
                </a:solidFill>
                <a:latin typeface="Comic Sans MS" pitchFamily="66" charset="0"/>
              </a:rPr>
              <a:t>ingredients</a:t>
            </a:r>
            <a:endParaRPr lang="hr-HR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mixed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ingredients</a:t>
            </a:r>
            <a:r>
              <a:rPr lang="hr-HR" dirty="0" smtClean="0"/>
              <a:t> </a:t>
            </a:r>
            <a:r>
              <a:rPr lang="hr-HR" dirty="0" err="1" smtClean="0"/>
              <a:t>using</a:t>
            </a:r>
            <a:r>
              <a:rPr lang="hr-HR" dirty="0" smtClean="0"/>
              <a:t> </a:t>
            </a:r>
            <a:r>
              <a:rPr lang="hr-HR" dirty="0" err="1" smtClean="0"/>
              <a:t>gloves</a:t>
            </a:r>
            <a:r>
              <a:rPr lang="hr-HR" dirty="0" smtClean="0"/>
              <a:t>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endParaRPr lang="hr-HR" dirty="0" smtClean="0"/>
          </a:p>
          <a:p>
            <a:pPr>
              <a:buNone/>
            </a:pPr>
            <a:r>
              <a:rPr lang="hr-HR" dirty="0" err="1" smtClean="0"/>
              <a:t>c</a:t>
            </a:r>
            <a:r>
              <a:rPr lang="hr-HR" dirty="0" err="1" smtClean="0"/>
              <a:t>orrosion</a:t>
            </a:r>
            <a:r>
              <a:rPr lang="hr-HR" dirty="0" smtClean="0"/>
              <a:t>.</a:t>
            </a:r>
            <a:endParaRPr lang="hr-HR" dirty="0" smtClean="0"/>
          </a:p>
          <a:p>
            <a:endParaRPr lang="hr-HR" dirty="0"/>
          </a:p>
          <a:p>
            <a:pPr>
              <a:buNone/>
            </a:pPr>
            <a:r>
              <a:rPr lang="hr-HR" sz="3200" dirty="0" err="1" smtClean="0">
                <a:solidFill>
                  <a:srgbClr val="FF0000"/>
                </a:solidFill>
                <a:latin typeface="Comic Sans MS" pitchFamily="66" charset="0"/>
              </a:rPr>
              <a:t>The</a:t>
            </a:r>
            <a:r>
              <a:rPr lang="hr-HR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r-HR" sz="3200" dirty="0" err="1" smtClean="0">
                <a:solidFill>
                  <a:srgbClr val="FF0000"/>
                </a:solidFill>
                <a:latin typeface="Comic Sans MS" pitchFamily="66" charset="0"/>
              </a:rPr>
              <a:t>mixture</a:t>
            </a:r>
            <a:r>
              <a:rPr lang="hr-HR" sz="3200" dirty="0" smtClean="0">
                <a:solidFill>
                  <a:srgbClr val="FF0000"/>
                </a:solidFill>
                <a:latin typeface="Comic Sans MS" pitchFamily="66" charset="0"/>
              </a:rPr>
              <a:t> is </a:t>
            </a:r>
            <a:r>
              <a:rPr lang="hr-HR" sz="3200" dirty="0" err="1" smtClean="0">
                <a:solidFill>
                  <a:srgbClr val="FF0000"/>
                </a:solidFill>
                <a:latin typeface="Comic Sans MS" pitchFamily="66" charset="0"/>
              </a:rPr>
              <a:t>endothermic</a:t>
            </a:r>
            <a:endParaRPr lang="hr-HR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 descr="20150326_173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Filling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the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calups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hr-HR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7" descr="20150326_173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  <p:pic>
        <p:nvPicPr>
          <p:cNvPr id="5" name="Content Placeholder 8" descr="20150326_17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Content Placeholder 9" descr="20150326_174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" name="Content Placeholder 5" descr="20150326_182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64305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167</Words>
  <Application>Microsoft Office PowerPoint</Application>
  <PresentationFormat>Prikaz na zaslonu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 tema</vt:lpstr>
      <vt:lpstr>Workshop</vt:lpstr>
      <vt:lpstr>Preperations of chemicals </vt:lpstr>
      <vt:lpstr>One of the ingredients is LEMON ACID</vt:lpstr>
      <vt:lpstr>One of the ingredients is also SODIUM HYDROGEN CARBONATE</vt:lpstr>
      <vt:lpstr>Slajd 5</vt:lpstr>
      <vt:lpstr>Slajd 6</vt:lpstr>
      <vt:lpstr>Mixing the ingredients</vt:lpstr>
      <vt:lpstr>Filling the calups </vt:lpstr>
      <vt:lpstr>Slajd 9</vt:lpstr>
      <vt:lpstr>Slajd 10</vt:lpstr>
      <vt:lpstr>Drying</vt:lpstr>
      <vt:lpstr>Finished shapes</vt:lpstr>
      <vt:lpstr>Slajd 13</vt:lpstr>
      <vt:lpstr>Slajd 14</vt:lpstr>
      <vt:lpstr>Slajd 15</vt:lpstr>
      <vt:lpstr>Slajd 16</vt:lpstr>
      <vt:lpstr>Slajd 17</vt:lpstr>
    </vt:vector>
  </TitlesOfParts>
  <Company>OS Ivana Mazuranica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radionica</dc:title>
  <dc:creator>Laptop Kabinet</dc:creator>
  <cp:lastModifiedBy>Zbornica 3</cp:lastModifiedBy>
  <cp:revision>14</cp:revision>
  <dcterms:created xsi:type="dcterms:W3CDTF">2015-05-04T08:10:14Z</dcterms:created>
  <dcterms:modified xsi:type="dcterms:W3CDTF">2019-10-28T12:44:34Z</dcterms:modified>
</cp:coreProperties>
</file>