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7" r:id="rId3"/>
    <p:sldId id="257" r:id="rId4"/>
    <p:sldId id="260" r:id="rId5"/>
    <p:sldId id="271" r:id="rId6"/>
    <p:sldId id="262" r:id="rId7"/>
    <p:sldId id="261" r:id="rId8"/>
    <p:sldId id="272" r:id="rId9"/>
    <p:sldId id="264" r:id="rId10"/>
    <p:sldId id="265" r:id="rId11"/>
    <p:sldId id="266" r:id="rId12"/>
    <p:sldId id="273" r:id="rId13"/>
    <p:sldId id="274" r:id="rId14"/>
    <p:sldId id="275" r:id="rId15"/>
    <p:sldId id="270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7100"/>
    <a:srgbClr val="CC0000"/>
    <a:srgbClr val="F1D957"/>
    <a:srgbClr val="929292"/>
    <a:srgbClr val="6F6F6F"/>
    <a:srgbClr val="777777"/>
    <a:srgbClr val="FC8F00"/>
    <a:srgbClr val="235229"/>
    <a:srgbClr val="97B30D"/>
    <a:srgbClr val="2F4A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69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10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1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1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_rok_programu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_rok_programu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_rok_programu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Predaj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  <a:effectLst/>
            </c:spPr>
          </c:dPt>
          <c:dPt>
            <c:idx val="4"/>
            <c:bubble3D val="0"/>
            <c:spPr>
              <a:solidFill>
                <a:srgbClr val="4C578E"/>
              </a:solidFill>
              <a:ln w="19050">
                <a:noFill/>
              </a:ln>
              <a:effectLst/>
            </c:spPr>
          </c:dPt>
          <c:cat>
            <c:strRef>
              <c:f>Hárok1!$A$2:$A$6</c:f>
              <c:strCache>
                <c:ptCount val="5"/>
                <c:pt idx="0">
                  <c:v>protein</c:v>
                </c:pt>
                <c:pt idx="1">
                  <c:v>carbs</c:v>
                </c:pt>
                <c:pt idx="2">
                  <c:v>fat</c:v>
                </c:pt>
                <c:pt idx="3">
                  <c:v>fiber</c:v>
                </c:pt>
                <c:pt idx="4">
                  <c:v>others</c:v>
                </c:pt>
              </c:strCache>
            </c:strRef>
          </c:cat>
          <c:val>
            <c:numRef>
              <c:f>Hárok1!$B$2:$B$6</c:f>
              <c:numCache>
                <c:formatCode>General</c:formatCode>
                <c:ptCount val="5"/>
                <c:pt idx="0">
                  <c:v>0.5</c:v>
                </c:pt>
                <c:pt idx="1">
                  <c:v>9</c:v>
                </c:pt>
                <c:pt idx="2">
                  <c:v>0.5</c:v>
                </c:pt>
                <c:pt idx="3">
                  <c:v>4</c:v>
                </c:pt>
                <c:pt idx="4">
                  <c:v>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Predaj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777777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4D4D4D"/>
              </a:solidFill>
              <a:ln w="19050">
                <a:noFill/>
              </a:ln>
              <a:effectLst/>
            </c:spPr>
          </c:dPt>
          <c:dPt>
            <c:idx val="4"/>
            <c:bubble3D val="0"/>
            <c:spPr>
              <a:solidFill>
                <a:srgbClr val="981E4C"/>
              </a:solidFill>
              <a:ln w="19050">
                <a:noFill/>
              </a:ln>
              <a:effectLst/>
            </c:spPr>
          </c:dPt>
          <c:cat>
            <c:strRef>
              <c:f>Hárok1!$A$2:$A$6</c:f>
              <c:strCache>
                <c:ptCount val="5"/>
                <c:pt idx="0">
                  <c:v>PROTEIN</c:v>
                </c:pt>
                <c:pt idx="1">
                  <c:v>CARBS</c:v>
                </c:pt>
                <c:pt idx="2">
                  <c:v>FAT</c:v>
                </c:pt>
                <c:pt idx="3">
                  <c:v>FIBER</c:v>
                </c:pt>
                <c:pt idx="4">
                  <c:v>OTHERS</c:v>
                </c:pt>
              </c:strCache>
            </c:strRef>
          </c:cat>
          <c:val>
            <c:numRef>
              <c:f>Hárok1!$B$2:$B$6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0.5</c:v>
                </c:pt>
                <c:pt idx="3">
                  <c:v>1</c:v>
                </c:pt>
                <c:pt idx="4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Predaj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noFill/>
              </a:ln>
              <a:effectLst/>
            </c:spPr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noFill/>
              </a:ln>
              <a:effectLst/>
            </c:spPr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</c:dPt>
          <c:cat>
            <c:strRef>
              <c:f>Hárok1!$A$2:$A$8</c:f>
              <c:strCache>
                <c:ptCount val="7"/>
                <c:pt idx="0">
                  <c:v>APPLE</c:v>
                </c:pt>
                <c:pt idx="1">
                  <c:v>STRAWBERRY</c:v>
                </c:pt>
                <c:pt idx="2">
                  <c:v>BANANA</c:v>
                </c:pt>
                <c:pt idx="3">
                  <c:v>RASPBERRY</c:v>
                </c:pt>
                <c:pt idx="4">
                  <c:v>ORANGE</c:v>
                </c:pt>
                <c:pt idx="5">
                  <c:v>MANGO</c:v>
                </c:pt>
                <c:pt idx="6">
                  <c:v>OTHERS</c:v>
                </c:pt>
              </c:strCache>
            </c:strRef>
          </c:cat>
          <c:val>
            <c:numRef>
              <c:f>Hárok1!$B$2:$B$8</c:f>
              <c:numCache>
                <c:formatCode>General</c:formatCode>
                <c:ptCount val="7"/>
                <c:pt idx="0">
                  <c:v>17</c:v>
                </c:pt>
                <c:pt idx="1">
                  <c:v>23</c:v>
                </c:pt>
                <c:pt idx="2">
                  <c:v>9</c:v>
                </c:pt>
                <c:pt idx="3">
                  <c:v>14</c:v>
                </c:pt>
                <c:pt idx="4">
                  <c:v>9</c:v>
                </c:pt>
                <c:pt idx="5">
                  <c:v>5</c:v>
                </c:pt>
                <c:pt idx="6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Predaj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noFill/>
              </a:ln>
              <a:effectLst/>
            </c:spPr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noFill/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</c:dPt>
          <c:cat>
            <c:strRef>
              <c:f>Hárok1!$A$2:$A$8</c:f>
              <c:strCache>
                <c:ptCount val="7"/>
                <c:pt idx="0">
                  <c:v>CARROT</c:v>
                </c:pt>
                <c:pt idx="1">
                  <c:v>WATERMELON</c:v>
                </c:pt>
                <c:pt idx="2">
                  <c:v>CUCUMBER</c:v>
                </c:pt>
                <c:pt idx="3">
                  <c:v>TOMATO</c:v>
                </c:pt>
                <c:pt idx="4">
                  <c:v>AVOCADO</c:v>
                </c:pt>
                <c:pt idx="5">
                  <c:v>PEPPER</c:v>
                </c:pt>
                <c:pt idx="6">
                  <c:v>OTHERS</c:v>
                </c:pt>
              </c:strCache>
            </c:strRef>
          </c:cat>
          <c:val>
            <c:numRef>
              <c:f>Hárok1!$B$2:$B$8</c:f>
              <c:numCache>
                <c:formatCode>General</c:formatCode>
                <c:ptCount val="7"/>
                <c:pt idx="0">
                  <c:v>20</c:v>
                </c:pt>
                <c:pt idx="1">
                  <c:v>25</c:v>
                </c:pt>
                <c:pt idx="2">
                  <c:v>14</c:v>
                </c:pt>
                <c:pt idx="3">
                  <c:v>9</c:v>
                </c:pt>
                <c:pt idx="4">
                  <c:v>5</c:v>
                </c:pt>
                <c:pt idx="5">
                  <c:v>7</c:v>
                </c:pt>
                <c:pt idx="6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Predaj</c:v>
                </c:pt>
              </c:strCache>
            </c:strRef>
          </c:tx>
          <c:dPt>
            <c:idx val="0"/>
            <c:bubble3D val="0"/>
            <c:spPr>
              <a:solidFill>
                <a:srgbClr val="DDDDDD"/>
              </a:solidFill>
            </c:spPr>
          </c:dPt>
          <c:dPt>
            <c:idx val="2"/>
            <c:bubble3D val="0"/>
            <c:spPr>
              <a:solidFill>
                <a:srgbClr val="1C1C1C"/>
              </a:solidFill>
            </c:spPr>
          </c:dPt>
          <c:dPt>
            <c:idx val="3"/>
            <c:bubble3D val="0"/>
            <c:spPr>
              <a:solidFill>
                <a:srgbClr val="777777"/>
              </a:solidFill>
            </c:spPr>
          </c:dPt>
          <c:dPt>
            <c:idx val="4"/>
            <c:bubble3D val="0"/>
            <c:spPr>
              <a:solidFill>
                <a:srgbClr val="235229"/>
              </a:solidFill>
            </c:spPr>
          </c:dPt>
          <c:cat>
            <c:strRef>
              <c:f>Hárok1!$A$2:$A$6</c:f>
              <c:strCache>
                <c:ptCount val="5"/>
                <c:pt idx="0">
                  <c:v>PROTEIN</c:v>
                </c:pt>
                <c:pt idx="1">
                  <c:v>CARBS</c:v>
                </c:pt>
                <c:pt idx="2">
                  <c:v>FAT</c:v>
                </c:pt>
                <c:pt idx="3">
                  <c:v>FIBER</c:v>
                </c:pt>
                <c:pt idx="4">
                  <c:v>OTHERS</c:v>
                </c:pt>
              </c:strCache>
            </c:strRef>
          </c:cat>
          <c:val>
            <c:numRef>
              <c:f>Hárok1!$B$2:$B$6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0</c:v>
                </c:pt>
                <c:pt idx="3">
                  <c:v>3</c:v>
                </c:pt>
                <c:pt idx="4">
                  <c:v>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defRPr>
            </a:pPr>
            <a:endParaRPr lang="sk-SK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defRPr>
            </a:pPr>
            <a:endParaRPr lang="sk-SK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defRPr>
            </a:pPr>
            <a:endParaRPr lang="sk-SK"/>
          </a:p>
        </c:txPr>
      </c:legendEntry>
      <c:legendEntry>
        <c:idx val="3"/>
        <c:txPr>
          <a:bodyPr/>
          <a:lstStyle/>
          <a:p>
            <a:pPr>
              <a:defRPr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defRPr>
            </a:pPr>
            <a:endParaRPr lang="sk-SK"/>
          </a:p>
        </c:txPr>
      </c:legendEntry>
      <c:legendEntry>
        <c:idx val="4"/>
        <c:txPr>
          <a:bodyPr/>
          <a:lstStyle/>
          <a:p>
            <a:pPr>
              <a:defRPr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defRPr>
            </a:pPr>
            <a:endParaRPr lang="sk-SK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k-SK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Predaj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</c:spPr>
          </c:dPt>
          <c:dPt>
            <c:idx val="2"/>
            <c:bubble3D val="0"/>
            <c:spPr>
              <a:solidFill>
                <a:srgbClr val="4D4D4D"/>
              </a:solidFill>
            </c:spPr>
          </c:dPt>
          <c:dPt>
            <c:idx val="3"/>
            <c:bubble3D val="0"/>
            <c:spPr>
              <a:solidFill>
                <a:srgbClr val="777777"/>
              </a:solidFill>
            </c:spPr>
          </c:dPt>
          <c:dPt>
            <c:idx val="4"/>
            <c:bubble3D val="0"/>
            <c:spPr>
              <a:solidFill>
                <a:srgbClr val="8AB818"/>
              </a:solidFill>
            </c:spPr>
          </c:dPt>
          <c:cat>
            <c:strRef>
              <c:f>Hárok1!$A$2:$A$6</c:f>
              <c:strCache>
                <c:ptCount val="5"/>
                <c:pt idx="0">
                  <c:v>protein</c:v>
                </c:pt>
                <c:pt idx="1">
                  <c:v>carbs</c:v>
                </c:pt>
                <c:pt idx="2">
                  <c:v>fat</c:v>
                </c:pt>
                <c:pt idx="3">
                  <c:v>fiber</c:v>
                </c:pt>
                <c:pt idx="4">
                  <c:v>others</c:v>
                </c:pt>
              </c:strCache>
            </c:strRef>
          </c:cat>
          <c:val>
            <c:numRef>
              <c:f>Hárok1!$B$2:$B$6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0.5</c:v>
                </c:pt>
                <c:pt idx="3">
                  <c:v>3</c:v>
                </c:pt>
                <c:pt idx="4">
                  <c:v>94.5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defRPr>
            </a:pPr>
            <a:endParaRPr lang="sk-SK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defRPr>
            </a:pPr>
            <a:endParaRPr lang="sk-SK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defRPr>
            </a:pPr>
            <a:endParaRPr lang="sk-SK"/>
          </a:p>
        </c:txPr>
      </c:legendEntry>
      <c:legendEntry>
        <c:idx val="3"/>
        <c:txPr>
          <a:bodyPr/>
          <a:lstStyle/>
          <a:p>
            <a:pPr>
              <a:defRPr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defRPr>
            </a:pPr>
            <a:endParaRPr lang="sk-SK"/>
          </a:p>
        </c:txPr>
      </c:legendEntry>
      <c:legendEntry>
        <c:idx val="4"/>
        <c:txPr>
          <a:bodyPr/>
          <a:lstStyle/>
          <a:p>
            <a:pPr>
              <a:defRPr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defRPr>
            </a:pPr>
            <a:endParaRPr lang="sk-SK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k-SK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Predaj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777777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  <a:effectLst/>
            </c:spPr>
          </c:dPt>
          <c:dPt>
            <c:idx val="4"/>
            <c:bubble3D val="0"/>
            <c:spPr>
              <a:solidFill>
                <a:srgbClr val="97B30D"/>
              </a:solidFill>
              <a:ln w="19050">
                <a:noFill/>
              </a:ln>
              <a:effectLst/>
            </c:spPr>
          </c:dPt>
          <c:cat>
            <c:strRef>
              <c:f>Hárok1!$A$2:$A$6</c:f>
              <c:strCache>
                <c:ptCount val="5"/>
                <c:pt idx="0">
                  <c:v>PROTEIN</c:v>
                </c:pt>
                <c:pt idx="1">
                  <c:v>CARBS</c:v>
                </c:pt>
                <c:pt idx="2">
                  <c:v>FAT</c:v>
                </c:pt>
                <c:pt idx="3">
                  <c:v>FIBER</c:v>
                </c:pt>
                <c:pt idx="4">
                  <c:v>OTHERS</c:v>
                </c:pt>
              </c:strCache>
            </c:strRef>
          </c:cat>
          <c:val>
            <c:numRef>
              <c:f>Hárok1!$B$2:$B$6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12</c:v>
                </c:pt>
                <c:pt idx="3">
                  <c:v>2</c:v>
                </c:pt>
                <c:pt idx="4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Predaj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  <a:effectLst/>
            </c:spPr>
          </c:dPt>
          <c:dPt>
            <c:idx val="4"/>
            <c:bubble3D val="0"/>
            <c:spPr>
              <a:solidFill>
                <a:srgbClr val="D7C200"/>
              </a:solidFill>
              <a:ln w="19050">
                <a:noFill/>
              </a:ln>
              <a:effectLst/>
            </c:spPr>
          </c:dPt>
          <c:cat>
            <c:strRef>
              <c:f>Hárok1!$A$2:$A$6</c:f>
              <c:strCache>
                <c:ptCount val="5"/>
                <c:pt idx="0">
                  <c:v>protein</c:v>
                </c:pt>
                <c:pt idx="1">
                  <c:v>carbs</c:v>
                </c:pt>
                <c:pt idx="2">
                  <c:v>fat</c:v>
                </c:pt>
                <c:pt idx="3">
                  <c:v>fiber</c:v>
                </c:pt>
                <c:pt idx="4">
                  <c:v>others</c:v>
                </c:pt>
              </c:strCache>
            </c:strRef>
          </c:cat>
          <c:val>
            <c:numRef>
              <c:f>Hárok1!$B$2:$B$6</c:f>
              <c:numCache>
                <c:formatCode>General</c:formatCode>
                <c:ptCount val="5"/>
                <c:pt idx="0">
                  <c:v>2</c:v>
                </c:pt>
                <c:pt idx="1">
                  <c:v>20</c:v>
                </c:pt>
                <c:pt idx="2">
                  <c:v>1</c:v>
                </c:pt>
                <c:pt idx="3">
                  <c:v>2</c:v>
                </c:pt>
                <c:pt idx="4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Predaj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777777"/>
              </a:solidFill>
              <a:ln w="19050">
                <a:noFill/>
              </a:ln>
              <a:effectLst/>
            </c:spPr>
          </c:dPt>
          <c:dPt>
            <c:idx val="4"/>
            <c:bubble3D val="0"/>
            <c:spPr>
              <a:solidFill>
                <a:srgbClr val="ED9A54"/>
              </a:solidFill>
              <a:ln w="19050">
                <a:noFill/>
              </a:ln>
              <a:effectLst/>
            </c:spPr>
          </c:dPt>
          <c:cat>
            <c:strRef>
              <c:f>Hárok1!$A$2:$A$6</c:f>
              <c:strCache>
                <c:ptCount val="5"/>
                <c:pt idx="0">
                  <c:v>protein</c:v>
                </c:pt>
                <c:pt idx="1">
                  <c:v>carbs</c:v>
                </c:pt>
                <c:pt idx="2">
                  <c:v>fat</c:v>
                </c:pt>
                <c:pt idx="3">
                  <c:v>fiber</c:v>
                </c:pt>
                <c:pt idx="4">
                  <c:v>others</c:v>
                </c:pt>
              </c:strCache>
            </c:strRef>
          </c:cat>
          <c:val>
            <c:numRef>
              <c:f>Hárok1!$B$2:$B$6</c:f>
              <c:numCache>
                <c:formatCode>General</c:formatCode>
                <c:ptCount val="5"/>
                <c:pt idx="0">
                  <c:v>1</c:v>
                </c:pt>
                <c:pt idx="1">
                  <c:v>7</c:v>
                </c:pt>
                <c:pt idx="2">
                  <c:v>0.5</c:v>
                </c:pt>
                <c:pt idx="3">
                  <c:v>4</c:v>
                </c:pt>
                <c:pt idx="4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Predaj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929292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6F6F6F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  <a:effectLst/>
            </c:spPr>
          </c:dPt>
          <c:dPt>
            <c:idx val="4"/>
            <c:bubble3D val="0"/>
            <c:spPr>
              <a:solidFill>
                <a:srgbClr val="F07100"/>
              </a:solidFill>
              <a:ln w="19050">
                <a:noFill/>
              </a:ln>
              <a:effectLst/>
            </c:spPr>
          </c:dPt>
          <c:cat>
            <c:strRef>
              <c:f>Hárok1!$A$2:$A$6</c:f>
              <c:strCache>
                <c:ptCount val="5"/>
                <c:pt idx="0">
                  <c:v>protein</c:v>
                </c:pt>
                <c:pt idx="1">
                  <c:v>carbs</c:v>
                </c:pt>
                <c:pt idx="2">
                  <c:v>fat</c:v>
                </c:pt>
                <c:pt idx="3">
                  <c:v>fiber</c:v>
                </c:pt>
                <c:pt idx="4">
                  <c:v>others</c:v>
                </c:pt>
              </c:strCache>
            </c:strRef>
          </c:cat>
          <c:val>
            <c:numRef>
              <c:f>Hárok1!$B$2:$B$6</c:f>
              <c:numCache>
                <c:formatCode>General</c:formatCode>
                <c:ptCount val="5"/>
                <c:pt idx="0">
                  <c:v>3</c:v>
                </c:pt>
                <c:pt idx="1">
                  <c:v>17</c:v>
                </c:pt>
                <c:pt idx="2">
                  <c:v>2</c:v>
                </c:pt>
                <c:pt idx="3">
                  <c:v>5</c:v>
                </c:pt>
                <c:pt idx="4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Predaj</c:v>
                </c:pt>
              </c:strCache>
            </c:strRef>
          </c:tx>
          <c:dPt>
            <c:idx val="0"/>
            <c:bubble3D val="0"/>
            <c:spPr>
              <a:solidFill>
                <a:srgbClr val="DDDDDD"/>
              </a:solidFill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Pt>
            <c:idx val="3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</c:dPt>
          <c:dPt>
            <c:idx val="4"/>
            <c:bubble3D val="0"/>
            <c:spPr>
              <a:solidFill>
                <a:srgbClr val="CD1F0C"/>
              </a:solidFill>
            </c:spPr>
          </c:dPt>
          <c:cat>
            <c:strRef>
              <c:f>Hárok1!$A$2:$A$6</c:f>
              <c:strCache>
                <c:ptCount val="5"/>
                <c:pt idx="0">
                  <c:v>protein</c:v>
                </c:pt>
                <c:pt idx="1">
                  <c:v>carbs</c:v>
                </c:pt>
                <c:pt idx="2">
                  <c:v>fat</c:v>
                </c:pt>
                <c:pt idx="3">
                  <c:v>fiber</c:v>
                </c:pt>
                <c:pt idx="4">
                  <c:v>others</c:v>
                </c:pt>
              </c:strCache>
            </c:strRef>
          </c:cat>
          <c:val>
            <c:numRef>
              <c:f>Hárok1!$B$2:$B$6</c:f>
              <c:numCache>
                <c:formatCode>General</c:formatCode>
                <c:ptCount val="5"/>
                <c:pt idx="0">
                  <c:v>0.5</c:v>
                </c:pt>
                <c:pt idx="1">
                  <c:v>3</c:v>
                </c:pt>
                <c:pt idx="2">
                  <c:v>0.5</c:v>
                </c:pt>
                <c:pt idx="3">
                  <c:v>1</c:v>
                </c:pt>
                <c:pt idx="4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defRPr>
          </a:pPr>
          <a:endParaRPr lang="sk-SK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k-SK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Predaj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777777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4D4D4D"/>
              </a:solidFill>
              <a:ln w="19050">
                <a:noFill/>
              </a:ln>
              <a:effectLst/>
            </c:spPr>
          </c:dPt>
          <c:dPt>
            <c:idx val="4"/>
            <c:bubble3D val="0"/>
            <c:spPr>
              <a:solidFill>
                <a:srgbClr val="B41734"/>
              </a:solidFill>
              <a:ln w="19050">
                <a:noFill/>
              </a:ln>
              <a:effectLst/>
            </c:spPr>
          </c:dPt>
          <c:cat>
            <c:strRef>
              <c:f>Hárok1!$A$2:$A$6</c:f>
              <c:strCache>
                <c:ptCount val="5"/>
                <c:pt idx="0">
                  <c:v>PROTEIN</c:v>
                </c:pt>
                <c:pt idx="1">
                  <c:v>CARBS</c:v>
                </c:pt>
                <c:pt idx="2">
                  <c:v>FIT</c:v>
                </c:pt>
                <c:pt idx="3">
                  <c:v>FIBER</c:v>
                </c:pt>
                <c:pt idx="4">
                  <c:v>OTHERS</c:v>
                </c:pt>
              </c:strCache>
            </c:strRef>
          </c:cat>
          <c:val>
            <c:numRef>
              <c:f>Hárok1!$B$2:$B$6</c:f>
              <c:numCache>
                <c:formatCode>General</c:formatCode>
                <c:ptCount val="5"/>
                <c:pt idx="0">
                  <c:v>2</c:v>
                </c:pt>
                <c:pt idx="1">
                  <c:v>10</c:v>
                </c:pt>
                <c:pt idx="2">
                  <c:v>1</c:v>
                </c:pt>
                <c:pt idx="3">
                  <c:v>3</c:v>
                </c:pt>
                <c:pt idx="4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F444C-2369-4E36-B532-27B251E4D886}" type="datetimeFigureOut">
              <a:rPr lang="sk-SK" smtClean="0"/>
              <a:pPr/>
              <a:t>15. 2. 2019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28091-EF62-40FB-89F4-DB4BD716CBD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9727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28091-EF62-40FB-89F4-DB4BD716CBD7}" type="slidenum">
              <a:rPr lang="sk-SK" smtClean="0"/>
              <a:pPr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84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0DD7-D3F3-4226-B239-D6789999AB7C}" type="datetimeFigureOut">
              <a:rPr lang="sk-SK" smtClean="0"/>
              <a:pPr/>
              <a:t>15. 2. 2019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E8F0-ACCB-4894-9277-A889D96177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0DD7-D3F3-4226-B239-D6789999AB7C}" type="datetimeFigureOut">
              <a:rPr lang="sk-SK" smtClean="0"/>
              <a:pPr/>
              <a:t>15. 2. 2019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E8F0-ACCB-4894-9277-A889D96177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0DD7-D3F3-4226-B239-D6789999AB7C}" type="datetimeFigureOut">
              <a:rPr lang="sk-SK" smtClean="0"/>
              <a:pPr/>
              <a:t>15. 2. 2019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E8F0-ACCB-4894-9277-A889D96177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0DD7-D3F3-4226-B239-D6789999AB7C}" type="datetimeFigureOut">
              <a:rPr lang="sk-SK" smtClean="0"/>
              <a:pPr/>
              <a:t>15. 2. 2019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E8F0-ACCB-4894-9277-A889D96177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0DD7-D3F3-4226-B239-D6789999AB7C}" type="datetimeFigureOut">
              <a:rPr lang="sk-SK" smtClean="0"/>
              <a:pPr/>
              <a:t>15. 2. 2019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E8F0-ACCB-4894-9277-A889D96177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0DD7-D3F3-4226-B239-D6789999AB7C}" type="datetimeFigureOut">
              <a:rPr lang="sk-SK" smtClean="0"/>
              <a:pPr/>
              <a:t>15. 2. 2019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E8F0-ACCB-4894-9277-A889D96177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0DD7-D3F3-4226-B239-D6789999AB7C}" type="datetimeFigureOut">
              <a:rPr lang="sk-SK" smtClean="0"/>
              <a:pPr/>
              <a:t>15. 2. 2019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E8F0-ACCB-4894-9277-A889D96177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0DD7-D3F3-4226-B239-D6789999AB7C}" type="datetimeFigureOut">
              <a:rPr lang="sk-SK" smtClean="0"/>
              <a:pPr/>
              <a:t>15. 2. 2019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E8F0-ACCB-4894-9277-A889D96177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0DD7-D3F3-4226-B239-D6789999AB7C}" type="datetimeFigureOut">
              <a:rPr lang="sk-SK" smtClean="0"/>
              <a:pPr/>
              <a:t>15. 2. 2019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E8F0-ACCB-4894-9277-A889D96177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0DD7-D3F3-4226-B239-D6789999AB7C}" type="datetimeFigureOut">
              <a:rPr lang="sk-SK" smtClean="0"/>
              <a:pPr/>
              <a:t>15. 2. 2019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E8F0-ACCB-4894-9277-A889D96177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0DD7-D3F3-4226-B239-D6789999AB7C}" type="datetimeFigureOut">
              <a:rPr lang="sk-SK" smtClean="0"/>
              <a:pPr/>
              <a:t>15. 2. 2019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E8F0-ACCB-4894-9277-A889D96177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0DD7-D3F3-4226-B239-D6789999AB7C}" type="datetimeFigureOut">
              <a:rPr lang="sk-SK" smtClean="0"/>
              <a:pPr/>
              <a:t>15. 2. 2019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3E8F0-ACCB-4894-9277-A889D96177F6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1043608" y="2060848"/>
            <a:ext cx="72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80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NUTRITIONAL VALUES </a:t>
            </a:r>
            <a:endParaRPr lang="sk-SK" sz="80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7545" y="0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30" name="Picture 6" descr="VÃ½sledok vyhÄ¾adÃ¡vania obrÃ¡zkov pre dopyt beet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71"/>
          <a:stretch/>
        </p:blipFill>
        <p:spPr bwMode="auto">
          <a:xfrm>
            <a:off x="4927927" y="3717032"/>
            <a:ext cx="4212950" cy="279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467544" y="404664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BEET:</a:t>
            </a:r>
            <a:endParaRPr lang="sk-SK" sz="440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467544" y="133839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Calories: </a:t>
            </a:r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45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kcal</a:t>
            </a:r>
          </a:p>
          <a:p>
            <a:r>
              <a:rPr lang="sk-SK" sz="2800" dirty="0" err="1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Ener</a:t>
            </a:r>
            <a:r>
              <a:rPr lang="en-US" sz="2800" dirty="0" err="1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gy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: </a:t>
            </a:r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189 </a:t>
            </a:r>
            <a:r>
              <a:rPr lang="sk-SK" sz="2800" dirty="0" err="1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kJ</a:t>
            </a:r>
            <a:r>
              <a:rPr lang="sk-SK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Protein:</a:t>
            </a:r>
            <a:r>
              <a:rPr lang="sk-SK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2</a:t>
            </a:r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sk-SK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g </a:t>
            </a: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Carbohydrates:</a:t>
            </a:r>
            <a:r>
              <a:rPr lang="sk-SK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10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sk-SK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g </a:t>
            </a: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Fat:</a:t>
            </a:r>
            <a:r>
              <a:rPr lang="sk-SK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0,1 </a:t>
            </a:r>
            <a:r>
              <a:rPr lang="sk-SK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g </a:t>
            </a: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Fiber:  </a:t>
            </a:r>
            <a:r>
              <a:rPr lang="sk-SK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3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g</a:t>
            </a:r>
            <a:endParaRPr lang="sk-SK" sz="2800" dirty="0"/>
          </a:p>
        </p:txBody>
      </p:sp>
      <p:graphicFrame>
        <p:nvGraphicFramePr>
          <p:cNvPr id="9" name="Graf 8"/>
          <p:cNvGraphicFramePr/>
          <p:nvPr>
            <p:extLst>
              <p:ext uri="{D42A27DB-BD31-4B8C-83A1-F6EECF244321}">
                <p14:modId xmlns:p14="http://schemas.microsoft.com/office/powerpoint/2010/main" val="3762910422"/>
              </p:ext>
            </p:extLst>
          </p:nvPr>
        </p:nvGraphicFramePr>
        <p:xfrm>
          <a:off x="4860032" y="764704"/>
          <a:ext cx="3870752" cy="2548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BlokTextu 9"/>
          <p:cNvSpPr txBox="1"/>
          <p:nvPr/>
        </p:nvSpPr>
        <p:spPr>
          <a:xfrm>
            <a:off x="467544" y="4372069"/>
            <a:ext cx="425601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Beet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makes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you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feel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happier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and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optmistic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. Plus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it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is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healthy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and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helps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your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body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produce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red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blood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cells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.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It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contains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vitamins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C and B.</a:t>
            </a:r>
            <a:endParaRPr lang="sk-SK" sz="220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93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056" name="Picture 8" descr="SÃºvisiaci obrÃ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33056"/>
            <a:ext cx="4191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539552" y="129689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Calories:</a:t>
            </a:r>
            <a:r>
              <a:rPr lang="sk-SK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22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kcal</a:t>
            </a:r>
            <a:endParaRPr lang="en-US" sz="28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r>
              <a:rPr lang="sk-SK" sz="2800" dirty="0" err="1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Ener</a:t>
            </a:r>
            <a:r>
              <a:rPr lang="en-US" sz="2800" dirty="0" err="1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gy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: </a:t>
            </a:r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91 </a:t>
            </a:r>
            <a:r>
              <a:rPr lang="sk-SK" sz="2800" dirty="0" err="1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kJ</a:t>
            </a:r>
            <a:r>
              <a:rPr lang="sk-SK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Protein:</a:t>
            </a:r>
            <a:r>
              <a:rPr lang="sk-SK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0,71 </a:t>
            </a:r>
            <a:r>
              <a:rPr lang="sk-SK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g </a:t>
            </a: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Carbohydrates:</a:t>
            </a:r>
            <a:r>
              <a:rPr lang="sk-SK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4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sk-SK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g </a:t>
            </a: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Fat:</a:t>
            </a:r>
            <a:r>
              <a:rPr lang="sk-SK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0,12 g </a:t>
            </a:r>
            <a:endParaRPr lang="sk-SK" sz="28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Fiber:  </a:t>
            </a:r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1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g</a:t>
            </a:r>
            <a:endParaRPr lang="sk-SK" sz="2800" dirty="0"/>
          </a:p>
        </p:txBody>
      </p:sp>
      <p:sp>
        <p:nvSpPr>
          <p:cNvPr id="5" name="BlokTextu 4"/>
          <p:cNvSpPr txBox="1"/>
          <p:nvPr/>
        </p:nvSpPr>
        <p:spPr>
          <a:xfrm>
            <a:off x="539552" y="321668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ONION:</a:t>
            </a:r>
            <a:endParaRPr lang="sk-SK" sz="440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Graf 8"/>
          <p:cNvGraphicFramePr/>
          <p:nvPr>
            <p:extLst>
              <p:ext uri="{D42A27DB-BD31-4B8C-83A1-F6EECF244321}">
                <p14:modId xmlns:p14="http://schemas.microsoft.com/office/powerpoint/2010/main" val="1867721838"/>
              </p:ext>
            </p:extLst>
          </p:nvPr>
        </p:nvGraphicFramePr>
        <p:xfrm>
          <a:off x="4705238" y="620688"/>
          <a:ext cx="3998471" cy="2624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BlokTextu 9"/>
          <p:cNvSpPr txBox="1"/>
          <p:nvPr/>
        </p:nvSpPr>
        <p:spPr>
          <a:xfrm>
            <a:off x="539552" y="4305105"/>
            <a:ext cx="381642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Is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one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of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the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best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foods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for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your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immunity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and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healthy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body.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Contains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vitamins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C, B and A and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is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good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for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bones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of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older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people</a:t>
            </a:r>
            <a:endParaRPr lang="sk-SK" sz="220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78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BlokTextu 2"/>
          <p:cNvSpPr txBox="1"/>
          <p:nvPr/>
        </p:nvSpPr>
        <p:spPr>
          <a:xfrm>
            <a:off x="1403648" y="2274838"/>
            <a:ext cx="6336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8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AND WHAT DO THE KIDS FROM OUR SCHOOL LIKE?</a:t>
            </a:r>
            <a:endParaRPr lang="sk-SK" sz="480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028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BlokTextu 2"/>
          <p:cNvSpPr txBox="1"/>
          <p:nvPr/>
        </p:nvSpPr>
        <p:spPr>
          <a:xfrm>
            <a:off x="395536" y="404664"/>
            <a:ext cx="3707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FRUIT:</a:t>
            </a:r>
            <a:endParaRPr lang="sk-SK" sz="440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1166968404"/>
              </p:ext>
            </p:extLst>
          </p:nvPr>
        </p:nvGraphicFramePr>
        <p:xfrm>
          <a:off x="959768" y="1224868"/>
          <a:ext cx="7224464" cy="4408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5154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BlokTextu 2"/>
          <p:cNvSpPr txBox="1"/>
          <p:nvPr/>
        </p:nvSpPr>
        <p:spPr>
          <a:xfrm>
            <a:off x="324447" y="260648"/>
            <a:ext cx="4248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VEGETABLES:</a:t>
            </a:r>
            <a:endParaRPr lang="sk-SK" sz="440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3195358994"/>
              </p:ext>
            </p:extLst>
          </p:nvPr>
        </p:nvGraphicFramePr>
        <p:xfrm>
          <a:off x="1175792" y="1412776"/>
          <a:ext cx="6792416" cy="4430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3643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BlokTextu 2"/>
          <p:cNvSpPr txBox="1"/>
          <p:nvPr/>
        </p:nvSpPr>
        <p:spPr>
          <a:xfrm>
            <a:off x="755576" y="1530658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54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THANK YOU FOR YOUR ATTENTION!</a:t>
            </a:r>
            <a:endParaRPr lang="sk-SK" sz="540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979712" y="4077072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Erasmus+, Slovakia</a:t>
            </a:r>
            <a:endParaRPr lang="sk-SK" sz="280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835696" y="55892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By Emma and Katka</a:t>
            </a:r>
            <a:endParaRPr lang="sk-SK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33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BlokTextu 2"/>
          <p:cNvSpPr txBox="1"/>
          <p:nvPr/>
        </p:nvSpPr>
        <p:spPr>
          <a:xfrm>
            <a:off x="467544" y="332656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BLUEBERRIES: </a:t>
            </a:r>
            <a:endParaRPr lang="sk-SK" sz="44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30" name="Picture 6" descr="VÃ½sledok vyhÄ¾adÃ¡vania obrÃ¡zkov pre dopyt blueberry 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74174"/>
            <a:ext cx="3118901" cy="195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Ã½sledok vyhÄ¾adÃ¡vania obrÃ¡zkov pre dopyt caramel topping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354" y="4551326"/>
            <a:ext cx="1983948" cy="198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/>
          <p:cNvSpPr/>
          <p:nvPr/>
        </p:nvSpPr>
        <p:spPr>
          <a:xfrm>
            <a:off x="611560" y="141277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2800" dirty="0" err="1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Calories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: </a:t>
            </a:r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40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kcal</a:t>
            </a:r>
            <a:endParaRPr lang="sk-SK" sz="28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r>
              <a:rPr lang="sk-SK" sz="2800" dirty="0" err="1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Energ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y:</a:t>
            </a:r>
            <a:r>
              <a:rPr lang="sk-SK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169 </a:t>
            </a:r>
            <a:r>
              <a:rPr lang="sk-SK" sz="2800" dirty="0" err="1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kJ</a:t>
            </a:r>
            <a:endParaRPr lang="sk-SK" sz="28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Protein:</a:t>
            </a:r>
            <a:r>
              <a:rPr lang="sk-SK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0,52 g </a:t>
            </a:r>
            <a:endParaRPr lang="sk-SK" sz="28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Carbohydrates:</a:t>
            </a:r>
            <a:r>
              <a:rPr lang="sk-SK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9 </a:t>
            </a:r>
            <a:r>
              <a:rPr lang="sk-SK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g </a:t>
            </a: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Fat:</a:t>
            </a:r>
            <a:r>
              <a:rPr lang="sk-SK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0,46 </a:t>
            </a:r>
            <a:r>
              <a:rPr lang="sk-SK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g </a:t>
            </a: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Fiber:</a:t>
            </a:r>
            <a:r>
              <a:rPr lang="sk-SK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4 </a:t>
            </a:r>
            <a:r>
              <a:rPr lang="sk-SK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g</a:t>
            </a:r>
          </a:p>
        </p:txBody>
      </p:sp>
      <p:graphicFrame>
        <p:nvGraphicFramePr>
          <p:cNvPr id="9" name="Graf 8"/>
          <p:cNvGraphicFramePr/>
          <p:nvPr>
            <p:extLst>
              <p:ext uri="{D42A27DB-BD31-4B8C-83A1-F6EECF244321}">
                <p14:modId xmlns:p14="http://schemas.microsoft.com/office/powerpoint/2010/main" val="1006576033"/>
              </p:ext>
            </p:extLst>
          </p:nvPr>
        </p:nvGraphicFramePr>
        <p:xfrm>
          <a:off x="4958616" y="883416"/>
          <a:ext cx="3785828" cy="2546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BlokTextu 9"/>
          <p:cNvSpPr txBox="1"/>
          <p:nvPr/>
        </p:nvSpPr>
        <p:spPr>
          <a:xfrm>
            <a:off x="611560" y="4437112"/>
            <a:ext cx="460851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Blueberries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–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an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amazing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fruit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good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for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your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eyes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and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immunity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.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It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is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full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of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vitamin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A, E, C, B1, B2 and B6.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It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also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contains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magnezium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sk-SK" sz="220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80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BlokTextu 2"/>
          <p:cNvSpPr txBox="1"/>
          <p:nvPr/>
        </p:nvSpPr>
        <p:spPr>
          <a:xfrm>
            <a:off x="755576" y="476672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BROCCOLI: </a:t>
            </a:r>
            <a:endParaRPr lang="sk-SK" sz="44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827584" y="155679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Calories: 26 kcal </a:t>
            </a:r>
          </a:p>
          <a:p>
            <a:r>
              <a:rPr lang="sk-SK" sz="28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Energ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y:</a:t>
            </a:r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109</a:t>
            </a:r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kJ</a:t>
            </a:r>
            <a:endParaRPr lang="sk-SK" sz="280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Protein: 3</a:t>
            </a:r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g 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Carbohydrates: 2</a:t>
            </a:r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g 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Fat:</a:t>
            </a:r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0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g 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Fiber: 3</a:t>
            </a:r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g</a:t>
            </a:r>
            <a:endParaRPr lang="sk-SK" sz="28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14" name="Graf 13"/>
          <p:cNvGraphicFramePr/>
          <p:nvPr>
            <p:extLst>
              <p:ext uri="{D42A27DB-BD31-4B8C-83A1-F6EECF244321}">
                <p14:modId xmlns:p14="http://schemas.microsoft.com/office/powerpoint/2010/main" val="2841531269"/>
              </p:ext>
            </p:extLst>
          </p:nvPr>
        </p:nvGraphicFramePr>
        <p:xfrm>
          <a:off x="4788024" y="480866"/>
          <a:ext cx="3600400" cy="226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35" name="Picture 11" descr="Výsledok vyhľadávania obrázkov pre dopyt BROCCOLI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252764">
            <a:off x="5479806" y="3430374"/>
            <a:ext cx="2949201" cy="2831233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827586" y="4581128"/>
            <a:ext cx="410445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Broccoli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is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one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of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the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worlds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healthiest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vegetables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.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It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contains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lot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of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vitamin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C, B and E.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Eating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broccoli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may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help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prevent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cancer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. </a:t>
            </a:r>
            <a:endParaRPr lang="sk-SK" sz="220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683568" y="404664"/>
            <a:ext cx="54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APPLE:</a:t>
            </a:r>
            <a:endParaRPr lang="sk-SK" sz="44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611560" y="1412776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28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Calories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: 57 kcal</a:t>
            </a:r>
            <a:endParaRPr lang="sk-SK" sz="280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r>
              <a:rPr lang="sk-SK" sz="28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Energ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y:</a:t>
            </a:r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238 </a:t>
            </a:r>
            <a:r>
              <a:rPr lang="sk-SK" sz="28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kJ</a:t>
            </a:r>
            <a:endParaRPr lang="sk-SK" sz="280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Protein:</a:t>
            </a:r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0,37 g 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Carbohydrates:</a:t>
            </a:r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13 g 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Fat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:</a:t>
            </a:r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0,4 g 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Fiber:</a:t>
            </a:r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3 g</a:t>
            </a:r>
          </a:p>
          <a:p>
            <a:endParaRPr lang="sk-SK" sz="32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7" name="Picture 2" descr="Výsledok vyhľadávania obrázkov pre dopyt green apple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8193" y="3717032"/>
            <a:ext cx="4150271" cy="2766848"/>
          </a:xfrm>
          <a:prstGeom prst="rect">
            <a:avLst/>
          </a:prstGeom>
          <a:noFill/>
        </p:spPr>
      </p:pic>
      <p:graphicFrame>
        <p:nvGraphicFramePr>
          <p:cNvPr id="8" name="Graf 7"/>
          <p:cNvGraphicFramePr/>
          <p:nvPr>
            <p:extLst>
              <p:ext uri="{D42A27DB-BD31-4B8C-83A1-F6EECF244321}">
                <p14:modId xmlns:p14="http://schemas.microsoft.com/office/powerpoint/2010/main" val="700083983"/>
              </p:ext>
            </p:extLst>
          </p:nvPr>
        </p:nvGraphicFramePr>
        <p:xfrm>
          <a:off x="5131151" y="654608"/>
          <a:ext cx="3528392" cy="2479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BlokTextu 8"/>
          <p:cNvSpPr txBox="1"/>
          <p:nvPr/>
        </p:nvSpPr>
        <p:spPr>
          <a:xfrm>
            <a:off x="611560" y="4401686"/>
            <a:ext cx="37444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Apples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are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extremely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rich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in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antioxidants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and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dietary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fiber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.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They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reduce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the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risk of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cancer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, diabetes and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heart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diseases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074" name="Picture 2" descr="VÃ½sledok vyhÄ¾adÃ¡vania obrÃ¡zkov pre dopyt AVOCADO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988" y="3933056"/>
            <a:ext cx="4129538" cy="243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467544" y="404664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AVOCADO:</a:t>
            </a:r>
            <a:endParaRPr lang="sk-SK" sz="440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467544" y="133839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Calories:</a:t>
            </a:r>
            <a:r>
              <a:rPr lang="sk-SK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122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kcal</a:t>
            </a:r>
          </a:p>
          <a:p>
            <a:r>
              <a:rPr lang="sk-SK" sz="2800" dirty="0" err="1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Ener</a:t>
            </a:r>
            <a:r>
              <a:rPr lang="en-US" sz="2800" dirty="0" err="1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gy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: </a:t>
            </a:r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509 </a:t>
            </a:r>
            <a:r>
              <a:rPr lang="sk-SK" sz="2800" dirty="0" err="1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kJ</a:t>
            </a:r>
            <a:r>
              <a:rPr lang="sk-SK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Protein:</a:t>
            </a:r>
            <a:r>
              <a:rPr lang="sk-SK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1</a:t>
            </a:r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sk-SK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g </a:t>
            </a: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Carbohydrates:</a:t>
            </a:r>
            <a:r>
              <a:rPr lang="sk-SK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3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sk-SK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g </a:t>
            </a: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Fat:</a:t>
            </a:r>
            <a:r>
              <a:rPr lang="sk-SK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12 g </a:t>
            </a:r>
            <a:endParaRPr lang="sk-SK" sz="28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Fiber: </a:t>
            </a:r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2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g</a:t>
            </a:r>
            <a:endParaRPr lang="sk-SK" sz="2800" dirty="0"/>
          </a:p>
        </p:txBody>
      </p:sp>
      <p:graphicFrame>
        <p:nvGraphicFramePr>
          <p:cNvPr id="9" name="Graf 8"/>
          <p:cNvGraphicFramePr/>
          <p:nvPr>
            <p:extLst>
              <p:ext uri="{D42A27DB-BD31-4B8C-83A1-F6EECF244321}">
                <p14:modId xmlns:p14="http://schemas.microsoft.com/office/powerpoint/2010/main" val="1679220152"/>
              </p:ext>
            </p:extLst>
          </p:nvPr>
        </p:nvGraphicFramePr>
        <p:xfrm>
          <a:off x="4583877" y="620688"/>
          <a:ext cx="4169966" cy="2561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BlokTextu 9"/>
          <p:cNvSpPr txBox="1"/>
          <p:nvPr/>
        </p:nvSpPr>
        <p:spPr>
          <a:xfrm>
            <a:off x="471292" y="4259493"/>
            <a:ext cx="41544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Avocado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is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the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ideal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vegetable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for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healthy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weight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loss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.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It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cintains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20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types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of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vitamins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for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example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K, C, B and E.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It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also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protects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eyes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and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vision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sk-SK" sz="220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12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755576" y="427311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BANANA: </a:t>
            </a:r>
            <a:endParaRPr lang="sk-SK" sz="44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755576" y="141277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Calories: 85 kcal </a:t>
            </a:r>
          </a:p>
          <a:p>
            <a:r>
              <a:rPr lang="sk-SK" sz="28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Energ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y:</a:t>
            </a:r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354 </a:t>
            </a:r>
            <a:r>
              <a:rPr lang="sk-SK" sz="28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kJ</a:t>
            </a:r>
            <a:endParaRPr lang="sk-SK" sz="280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Protein: </a:t>
            </a:r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1 g 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Carbohydrates: </a:t>
            </a:r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20 g 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Fat:</a:t>
            </a:r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0,22 g 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Fiber: </a:t>
            </a:r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2 g</a:t>
            </a:r>
            <a:endParaRPr lang="sk-SK" sz="28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050" name="Picture 2" descr="Výsledok vyhľadávania obrázkov pre dopyt banana pn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 rot="20876209" flipH="1">
            <a:off x="4987024" y="3956198"/>
            <a:ext cx="3441135" cy="2268003"/>
          </a:xfrm>
          <a:prstGeom prst="rect">
            <a:avLst/>
          </a:prstGeom>
          <a:noFill/>
        </p:spPr>
      </p:pic>
      <p:graphicFrame>
        <p:nvGraphicFramePr>
          <p:cNvPr id="9" name="Graf 8"/>
          <p:cNvGraphicFramePr/>
          <p:nvPr>
            <p:extLst>
              <p:ext uri="{D42A27DB-BD31-4B8C-83A1-F6EECF244321}">
                <p14:modId xmlns:p14="http://schemas.microsoft.com/office/powerpoint/2010/main" val="1730586453"/>
              </p:ext>
            </p:extLst>
          </p:nvPr>
        </p:nvGraphicFramePr>
        <p:xfrm>
          <a:off x="5004048" y="332656"/>
          <a:ext cx="3672408" cy="2869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BlokTextu 2"/>
          <p:cNvSpPr txBox="1"/>
          <p:nvPr/>
        </p:nvSpPr>
        <p:spPr>
          <a:xfrm>
            <a:off x="746096" y="4313245"/>
            <a:ext cx="38884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We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can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find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vitamins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B, C, E and K in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bananas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.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They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help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with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heart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deseases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and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diarrhea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.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Bananas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also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make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mosquito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bites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less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itchy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.  </a:t>
            </a:r>
            <a:endParaRPr lang="sk-SK" sz="220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755576" y="332656"/>
            <a:ext cx="446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CARROT:</a:t>
            </a:r>
            <a:endParaRPr lang="sk-SK" sz="44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720080" y="134076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Calories: 35 kcal</a:t>
            </a:r>
          </a:p>
          <a:p>
            <a:r>
              <a:rPr lang="sk-SK" sz="32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Ener</a:t>
            </a:r>
            <a:r>
              <a:rPr lang="en-US" sz="32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gy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: </a:t>
            </a:r>
            <a:r>
              <a:rPr lang="sk-SK" sz="3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148 </a:t>
            </a:r>
            <a:r>
              <a:rPr lang="sk-SK" sz="32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kJ</a:t>
            </a:r>
            <a:r>
              <a:rPr lang="sk-SK" sz="3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</a:p>
          <a:p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Protein:</a:t>
            </a:r>
            <a:r>
              <a:rPr lang="sk-SK" sz="3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1 g </a:t>
            </a:r>
          </a:p>
          <a:p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Carbohydrates:</a:t>
            </a:r>
            <a:r>
              <a:rPr lang="sk-SK" sz="3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7 g </a:t>
            </a:r>
          </a:p>
          <a:p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Fat:</a:t>
            </a:r>
            <a:r>
              <a:rPr lang="sk-SK" sz="3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0,22 g </a:t>
            </a:r>
            <a:endParaRPr lang="en-US" sz="320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Fiber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: </a:t>
            </a:r>
            <a:r>
              <a:rPr lang="sk-SK" sz="3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4 g</a:t>
            </a:r>
            <a:endParaRPr lang="sk-SK" sz="32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074" name="Picture 2" descr="Výsledok vyhľadávania obrázkov pre dopyt carrot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3269">
            <a:off x="4920884" y="4000620"/>
            <a:ext cx="4086622" cy="2503986"/>
          </a:xfrm>
          <a:prstGeom prst="rect">
            <a:avLst/>
          </a:prstGeom>
          <a:noFill/>
        </p:spPr>
      </p:pic>
      <p:graphicFrame>
        <p:nvGraphicFramePr>
          <p:cNvPr id="8" name="Graf 7"/>
          <p:cNvGraphicFramePr/>
          <p:nvPr>
            <p:extLst>
              <p:ext uri="{D42A27DB-BD31-4B8C-83A1-F6EECF244321}">
                <p14:modId xmlns:p14="http://schemas.microsoft.com/office/powerpoint/2010/main" val="656833581"/>
              </p:ext>
            </p:extLst>
          </p:nvPr>
        </p:nvGraphicFramePr>
        <p:xfrm>
          <a:off x="4851115" y="812602"/>
          <a:ext cx="3960440" cy="2439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BlokTextu 5"/>
          <p:cNvSpPr txBox="1"/>
          <p:nvPr/>
        </p:nvSpPr>
        <p:spPr>
          <a:xfrm>
            <a:off x="720081" y="4507685"/>
            <a:ext cx="39239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Carrot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, as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well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as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blueberries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can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make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your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sight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better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.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It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is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tasty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and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rich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in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vitamin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A, C and D.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It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is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also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good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for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tooth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and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joint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pain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10696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098" name="Picture 2" descr="VÃ½sledok vyhÄ¾adÃ¡vania obrÃ¡zkov pre dopyt ORANG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84984"/>
            <a:ext cx="3672408" cy="318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323528" y="404664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ORANGE:</a:t>
            </a:r>
            <a:endParaRPr lang="sk-SK" sz="440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395536" y="141277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Calories: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7</a:t>
            </a:r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5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kcal</a:t>
            </a:r>
          </a:p>
          <a:p>
            <a:r>
              <a:rPr lang="sk-SK" sz="2800" dirty="0" err="1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Ener</a:t>
            </a:r>
            <a:r>
              <a:rPr lang="en-US" sz="2800" dirty="0" err="1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gy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: </a:t>
            </a:r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312 </a:t>
            </a:r>
            <a:r>
              <a:rPr lang="sk-SK" sz="2800" dirty="0" err="1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kJ</a:t>
            </a:r>
            <a:r>
              <a:rPr lang="sk-SK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Protein:</a:t>
            </a:r>
            <a:r>
              <a:rPr lang="sk-SK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1</a:t>
            </a:r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sk-SK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g </a:t>
            </a: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Carbohydrates:</a:t>
            </a:r>
            <a:r>
              <a:rPr lang="sk-SK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17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sk-SK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g </a:t>
            </a: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Fat:</a:t>
            </a:r>
            <a:r>
              <a:rPr lang="sk-SK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0,5 </a:t>
            </a:r>
            <a:r>
              <a:rPr lang="sk-SK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g </a:t>
            </a: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Fiber:  </a:t>
            </a:r>
            <a:r>
              <a:rPr lang="sk-SK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5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g</a:t>
            </a:r>
            <a:endParaRPr lang="sk-SK" sz="2800" dirty="0"/>
          </a:p>
        </p:txBody>
      </p:sp>
      <p:graphicFrame>
        <p:nvGraphicFramePr>
          <p:cNvPr id="9" name="Graf 8"/>
          <p:cNvGraphicFramePr/>
          <p:nvPr>
            <p:extLst>
              <p:ext uri="{D42A27DB-BD31-4B8C-83A1-F6EECF244321}">
                <p14:modId xmlns:p14="http://schemas.microsoft.com/office/powerpoint/2010/main" val="3146003007"/>
              </p:ext>
            </p:extLst>
          </p:nvPr>
        </p:nvGraphicFramePr>
        <p:xfrm>
          <a:off x="5096517" y="620688"/>
          <a:ext cx="363148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BlokTextu 9"/>
          <p:cNvSpPr txBox="1"/>
          <p:nvPr/>
        </p:nvSpPr>
        <p:spPr>
          <a:xfrm>
            <a:off x="395536" y="4352824"/>
            <a:ext cx="44644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Contains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more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vitamin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C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than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any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other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fruit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which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means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it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is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really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good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for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you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.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It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prevents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you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from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getting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cold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and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fever</a:t>
            </a:r>
            <a:r>
              <a:rPr lang="sk-SK" sz="22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and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it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can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have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calming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effect</a:t>
            </a:r>
            <a:r>
              <a:rPr lang="sk-SK" sz="22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980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/>
          <p:cNvSpPr txBox="1"/>
          <p:nvPr/>
        </p:nvSpPr>
        <p:spPr>
          <a:xfrm>
            <a:off x="611560" y="332656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STRAWBERRIES</a:t>
            </a:r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:</a:t>
            </a:r>
            <a:endParaRPr lang="sk-SK" sz="44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683568" y="141277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Calories: 17 kcal</a:t>
            </a:r>
          </a:p>
          <a:p>
            <a:r>
              <a:rPr lang="sk-SK" sz="28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Ener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gy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: 73</a:t>
            </a:r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kJ</a:t>
            </a:r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Protein:</a:t>
            </a:r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0</a:t>
            </a:r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,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39</a:t>
            </a:r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g 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Carbohydrates:</a:t>
            </a:r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3 </a:t>
            </a:r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g 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Fat:</a:t>
            </a:r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0</a:t>
            </a:r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,19</a:t>
            </a:r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g </a:t>
            </a:r>
            <a:endParaRPr lang="sk-SK" sz="28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Fiber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: 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0</a:t>
            </a:r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,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88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g</a:t>
            </a:r>
            <a:endParaRPr lang="sk-SK" sz="2800" dirty="0"/>
          </a:p>
        </p:txBody>
      </p:sp>
      <p:pic>
        <p:nvPicPr>
          <p:cNvPr id="10" name="Picture 2" descr="Výsledok vyhľadávania obrázkov pre dopyt strawberry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365104"/>
            <a:ext cx="4038278" cy="2051631"/>
          </a:xfrm>
          <a:prstGeom prst="rect">
            <a:avLst/>
          </a:prstGeom>
          <a:noFill/>
        </p:spPr>
      </p:pic>
      <p:graphicFrame>
        <p:nvGraphicFramePr>
          <p:cNvPr id="11" name="Graf 10"/>
          <p:cNvGraphicFramePr/>
          <p:nvPr>
            <p:extLst>
              <p:ext uri="{D42A27DB-BD31-4B8C-83A1-F6EECF244321}">
                <p14:modId xmlns:p14="http://schemas.microsoft.com/office/powerpoint/2010/main" val="3443234827"/>
              </p:ext>
            </p:extLst>
          </p:nvPr>
        </p:nvGraphicFramePr>
        <p:xfrm>
          <a:off x="5076056" y="692696"/>
          <a:ext cx="3816424" cy="2479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BlokTextu 1"/>
          <p:cNvSpPr txBox="1"/>
          <p:nvPr/>
        </p:nvSpPr>
        <p:spPr>
          <a:xfrm>
            <a:off x="539552" y="4293096"/>
            <a:ext cx="40324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In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this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tasty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fruit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you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can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find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vitamins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C, A, B and E.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They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are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commonly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used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in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cosmetics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because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they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make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your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skin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stronger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and </a:t>
            </a:r>
            <a:r>
              <a:rPr lang="sk-SK" sz="2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brighter</a:t>
            </a:r>
            <a:r>
              <a:rPr lang="sk-SK" sz="2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sk-SK" sz="220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79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607</Words>
  <Application>Microsoft Office PowerPoint</Application>
  <PresentationFormat>Prezentácia na obrazovke (4:3)</PresentationFormat>
  <Paragraphs>88</Paragraphs>
  <Slides>15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9" baseType="lpstr">
      <vt:lpstr>Arial</vt:lpstr>
      <vt:lpstr>Calibri</vt:lpstr>
      <vt:lpstr>Century Gothic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ucebna_int</dc:creator>
  <cp:lastModifiedBy>mat</cp:lastModifiedBy>
  <cp:revision>32</cp:revision>
  <dcterms:created xsi:type="dcterms:W3CDTF">2019-02-13T07:11:08Z</dcterms:created>
  <dcterms:modified xsi:type="dcterms:W3CDTF">2019-02-15T19:50:01Z</dcterms:modified>
</cp:coreProperties>
</file>