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2137-92CE-4E35-A28C-9E99C2CD903C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17.12.2018.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BB5E-9EED-45C0-9A77-17DEAF9F9A62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3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2137-92CE-4E35-A28C-9E99C2CD903C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17.12.2018.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BB5E-9EED-45C0-9A77-17DEAF9F9A62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7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2137-92CE-4E35-A28C-9E99C2CD903C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17.12.2018.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BB5E-9EED-45C0-9A77-17DEAF9F9A62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7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2137-92CE-4E35-A28C-9E99C2CD903C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17.12.2018.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BB5E-9EED-45C0-9A77-17DEAF9F9A62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1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2137-92CE-4E35-A28C-9E99C2CD903C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17.12.2018.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BB5E-9EED-45C0-9A77-17DEAF9F9A62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7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2137-92CE-4E35-A28C-9E99C2CD903C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17.12.2018.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BB5E-9EED-45C0-9A77-17DEAF9F9A62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0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2137-92CE-4E35-A28C-9E99C2CD903C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17.12.2018.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BB5E-9EED-45C0-9A77-17DEAF9F9A62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0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2137-92CE-4E35-A28C-9E99C2CD903C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17.12.2018.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BB5E-9EED-45C0-9A77-17DEAF9F9A62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7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2137-92CE-4E35-A28C-9E99C2CD903C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17.12.2018.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BB5E-9EED-45C0-9A77-17DEAF9F9A62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23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2137-92CE-4E35-A28C-9E99C2CD903C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17.12.2018.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BB5E-9EED-45C0-9A77-17DEAF9F9A62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8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2137-92CE-4E35-A28C-9E99C2CD903C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17.12.2018.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BB5E-9EED-45C0-9A77-17DEAF9F9A62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6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72137-92CE-4E35-A28C-9E99C2CD903C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17.12.2018.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6BB5E-9EED-45C0-9A77-17DEAF9F9A62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34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PREPARING FOOD FOR WINTER</a:t>
            </a:r>
            <a:endParaRPr lang="hr-H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05055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79587"/>
            <a:ext cx="259228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93723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5200" b="1" u="sng" dirty="0" err="1" smtClean="0">
                <a:solidFill>
                  <a:schemeClr val="accent2">
                    <a:lumMod val="75000"/>
                  </a:schemeClr>
                </a:solidFill>
              </a:rPr>
              <a:t>Preparation</a:t>
            </a:r>
            <a:r>
              <a:rPr lang="hr-HR" sz="5200" b="1" u="sng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Vegetables should be washed well, </a:t>
            </a:r>
            <a:r>
              <a:rPr lang="en-US" dirty="0" smtClean="0"/>
              <a:t>peel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en-US" dirty="0" smtClean="0"/>
              <a:t>carrots </a:t>
            </a:r>
            <a:r>
              <a:rPr lang="en-US" dirty="0"/>
              <a:t>and cut </a:t>
            </a:r>
            <a:r>
              <a:rPr lang="en-US" dirty="0" err="1" smtClean="0"/>
              <a:t>i</a:t>
            </a:r>
            <a:r>
              <a:rPr lang="hr-HR" dirty="0" smtClean="0"/>
              <a:t>t int</a:t>
            </a:r>
            <a:r>
              <a:rPr lang="en-US" dirty="0" smtClean="0"/>
              <a:t>o </a:t>
            </a:r>
            <a:r>
              <a:rPr lang="en-US" dirty="0"/>
              <a:t>4 </a:t>
            </a:r>
            <a:r>
              <a:rPr lang="en-US" dirty="0" smtClean="0"/>
              <a:t>pieces.</a:t>
            </a:r>
            <a:endParaRPr lang="hr-HR" dirty="0" smtClean="0"/>
          </a:p>
          <a:p>
            <a:pPr marL="0" indent="0">
              <a:buNone/>
            </a:pPr>
            <a:r>
              <a:rPr lang="hr-HR" dirty="0" err="1" smtClean="0"/>
              <a:t>Poke</a:t>
            </a:r>
            <a:r>
              <a:rPr lang="hr-HR" dirty="0" smtClean="0"/>
              <a:t> </a:t>
            </a:r>
            <a:r>
              <a:rPr lang="hr-HR" dirty="0" err="1" smtClean="0"/>
              <a:t>peppers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tomatos</a:t>
            </a:r>
            <a:r>
              <a:rPr lang="hr-HR" dirty="0" smtClean="0"/>
              <a:t> </a:t>
            </a:r>
            <a:r>
              <a:rPr lang="en-US" dirty="0" smtClean="0"/>
              <a:t> </a:t>
            </a:r>
            <a:r>
              <a:rPr lang="hr-HR" dirty="0" smtClean="0"/>
              <a:t>a </a:t>
            </a:r>
            <a:r>
              <a:rPr lang="hr-HR" dirty="0" err="1" smtClean="0"/>
              <a:t>little</a:t>
            </a:r>
            <a:r>
              <a:rPr lang="hr-HR" dirty="0" smtClean="0"/>
              <a:t> to </a:t>
            </a:r>
            <a:r>
              <a:rPr lang="hr-HR" dirty="0" err="1" smtClean="0"/>
              <a:t>cook</a:t>
            </a:r>
            <a:r>
              <a:rPr lang="hr-HR" dirty="0" smtClean="0"/>
              <a:t> </a:t>
            </a:r>
            <a:r>
              <a:rPr lang="hr-HR" dirty="0" err="1" smtClean="0"/>
              <a:t>better</a:t>
            </a:r>
            <a:r>
              <a:rPr lang="en-US" dirty="0" smtClean="0"/>
              <a:t>. </a:t>
            </a:r>
            <a:r>
              <a:rPr lang="hr-HR" dirty="0" err="1" smtClean="0"/>
              <a:t>Break</a:t>
            </a:r>
            <a:r>
              <a:rPr lang="hr-HR" dirty="0" smtClean="0"/>
              <a:t> a </a:t>
            </a:r>
            <a:r>
              <a:rPr lang="hr-HR" dirty="0" err="1" smtClean="0"/>
              <a:t>part</a:t>
            </a:r>
            <a:r>
              <a:rPr lang="hr-HR" dirty="0" smtClean="0"/>
              <a:t> </a:t>
            </a:r>
            <a:r>
              <a:rPr lang="en-US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c</a:t>
            </a:r>
            <a:r>
              <a:rPr lang="en-US" dirty="0" err="1" smtClean="0"/>
              <a:t>auliflower</a:t>
            </a:r>
            <a:r>
              <a:rPr lang="en-US" dirty="0" smtClean="0"/>
              <a:t>,</a:t>
            </a:r>
            <a:r>
              <a:rPr lang="hr-HR" dirty="0" smtClean="0"/>
              <a:t> </a:t>
            </a:r>
            <a:r>
              <a:rPr lang="hr-HR" dirty="0" err="1" smtClean="0"/>
              <a:t>clean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en-US" dirty="0" smtClean="0"/>
              <a:t>cabbage from </a:t>
            </a:r>
            <a:r>
              <a:rPr lang="en-US" dirty="0"/>
              <a:t>the outer leaves and cut </a:t>
            </a:r>
            <a:r>
              <a:rPr lang="hr-HR" dirty="0" err="1" smtClean="0"/>
              <a:t>it</a:t>
            </a:r>
            <a:r>
              <a:rPr lang="hr-HR" dirty="0" smtClean="0"/>
              <a:t> </a:t>
            </a:r>
            <a:r>
              <a:rPr lang="en-US" dirty="0" smtClean="0"/>
              <a:t>to quarter</a:t>
            </a:r>
            <a:r>
              <a:rPr lang="hr-HR" dirty="0" smtClean="0"/>
              <a:t>s</a:t>
            </a:r>
            <a:r>
              <a:rPr lang="en-US" dirty="0" smtClean="0"/>
              <a:t>. </a:t>
            </a:r>
            <a:r>
              <a:rPr lang="hr-HR" dirty="0" smtClean="0"/>
              <a:t> </a:t>
            </a:r>
            <a:r>
              <a:rPr lang="hr-HR" dirty="0" err="1" smtClean="0"/>
              <a:t>Wash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cucumbers</a:t>
            </a:r>
            <a:r>
              <a:rPr lang="hr-HR" dirty="0" smtClean="0"/>
              <a:t>. </a:t>
            </a:r>
            <a:r>
              <a:rPr lang="hr-HR" dirty="0" err="1" smtClean="0"/>
              <a:t>Boil</a:t>
            </a:r>
            <a:r>
              <a:rPr lang="hr-HR" dirty="0" smtClean="0"/>
              <a:t> </a:t>
            </a:r>
            <a:r>
              <a:rPr lang="hr-HR" dirty="0" smtClean="0"/>
              <a:t>1L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water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en-US" dirty="0" smtClean="0"/>
              <a:t> </a:t>
            </a:r>
            <a:r>
              <a:rPr lang="en-US" dirty="0"/>
              <a:t>sugar, salt and pepper. Put in warm liquid vinegar, </a:t>
            </a:r>
            <a:r>
              <a:rPr lang="en-US" dirty="0" smtClean="0"/>
              <a:t> </a:t>
            </a:r>
            <a:r>
              <a:rPr lang="en-US" dirty="0" err="1"/>
              <a:t>vinobran</a:t>
            </a:r>
            <a:r>
              <a:rPr lang="en-US" dirty="0" smtClean="0"/>
              <a:t>,</a:t>
            </a:r>
            <a:r>
              <a:rPr lang="hr-HR" dirty="0" smtClean="0"/>
              <a:t> </a:t>
            </a:r>
            <a:r>
              <a:rPr lang="hr-HR" dirty="0" err="1" smtClean="0"/>
              <a:t>preservative</a:t>
            </a:r>
            <a:r>
              <a:rPr lang="en-US" dirty="0" smtClean="0"/>
              <a:t> </a:t>
            </a:r>
            <a:r>
              <a:rPr lang="en-US" dirty="0"/>
              <a:t>and all this </a:t>
            </a:r>
            <a:r>
              <a:rPr lang="hr-HR" dirty="0" smtClean="0"/>
              <a:t>put </a:t>
            </a:r>
            <a:r>
              <a:rPr lang="hr-HR" dirty="0" err="1" smtClean="0"/>
              <a:t>together</a:t>
            </a:r>
            <a:r>
              <a:rPr lang="hr-HR" dirty="0" smtClean="0"/>
              <a:t> </a:t>
            </a:r>
            <a:r>
              <a:rPr lang="en-US" dirty="0" smtClean="0"/>
              <a:t>with cold water</a:t>
            </a:r>
            <a:r>
              <a:rPr lang="en-US" dirty="0"/>
              <a:t>. Put the vegetables in the bowl, pour </a:t>
            </a:r>
            <a:r>
              <a:rPr lang="hr-HR" dirty="0" smtClean="0"/>
              <a:t>,</a:t>
            </a:r>
            <a:r>
              <a:rPr lang="en-US" dirty="0" smtClean="0"/>
              <a:t>close </a:t>
            </a:r>
            <a:r>
              <a:rPr lang="en-US" dirty="0"/>
              <a:t>and leave in a dark, cold place.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37441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 AJVAR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u="sng" dirty="0" err="1" smtClean="0">
                <a:solidFill>
                  <a:schemeClr val="accent2">
                    <a:lumMod val="75000"/>
                  </a:schemeClr>
                </a:solidFill>
              </a:rPr>
              <a:t>Ingredients</a:t>
            </a:r>
            <a:r>
              <a:rPr lang="hr-HR" b="1" u="sng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r>
              <a:rPr lang="hr-HR" b="1" dirty="0" smtClean="0"/>
              <a:t>10 kg red </a:t>
            </a:r>
            <a:r>
              <a:rPr lang="hr-HR" b="1" dirty="0" err="1" smtClean="0"/>
              <a:t>peppers</a:t>
            </a:r>
            <a:endParaRPr lang="hr-HR" b="1" dirty="0" smtClean="0"/>
          </a:p>
          <a:p>
            <a:r>
              <a:rPr lang="hr-HR" b="1" dirty="0" smtClean="0"/>
              <a:t>3 </a:t>
            </a:r>
            <a:r>
              <a:rPr lang="hr-HR" b="1" dirty="0" err="1" smtClean="0"/>
              <a:t>big</a:t>
            </a:r>
            <a:r>
              <a:rPr lang="hr-HR" b="1" dirty="0" smtClean="0"/>
              <a:t> </a:t>
            </a:r>
            <a:r>
              <a:rPr lang="hr-HR" b="1" dirty="0" err="1" smtClean="0"/>
              <a:t>eggplants</a:t>
            </a:r>
            <a:endParaRPr lang="hr-HR" b="1" dirty="0" smtClean="0"/>
          </a:p>
          <a:p>
            <a:r>
              <a:rPr lang="hr-HR" b="1" dirty="0" smtClean="0"/>
              <a:t>5 dcl </a:t>
            </a:r>
            <a:r>
              <a:rPr lang="hr-HR" b="1" dirty="0" err="1" smtClean="0"/>
              <a:t>of</a:t>
            </a:r>
            <a:r>
              <a:rPr lang="hr-HR" b="1" dirty="0" smtClean="0"/>
              <a:t> </a:t>
            </a:r>
            <a:r>
              <a:rPr lang="hr-HR" b="1" dirty="0" err="1" smtClean="0"/>
              <a:t>oil</a:t>
            </a:r>
            <a:endParaRPr lang="hr-HR" b="1" dirty="0" smtClean="0"/>
          </a:p>
          <a:p>
            <a:r>
              <a:rPr lang="hr-HR" b="1" dirty="0" err="1" smtClean="0"/>
              <a:t>salt</a:t>
            </a:r>
            <a:r>
              <a:rPr lang="hr-HR" b="1" dirty="0" smtClean="0"/>
              <a:t> </a:t>
            </a:r>
          </a:p>
          <a:p>
            <a:r>
              <a:rPr lang="hr-HR" b="1" dirty="0" smtClean="0"/>
              <a:t>1 </a:t>
            </a:r>
            <a:r>
              <a:rPr lang="hr-HR" b="1" dirty="0" err="1" smtClean="0"/>
              <a:t>big</a:t>
            </a:r>
            <a:r>
              <a:rPr lang="hr-HR" b="1" dirty="0" smtClean="0"/>
              <a:t> </a:t>
            </a:r>
            <a:r>
              <a:rPr lang="hr-HR" b="1" dirty="0" err="1" smtClean="0"/>
              <a:t>spoon</a:t>
            </a:r>
            <a:r>
              <a:rPr lang="hr-HR" b="1" dirty="0" smtClean="0"/>
              <a:t> </a:t>
            </a:r>
            <a:r>
              <a:rPr lang="hr-HR" b="1" dirty="0" err="1" smtClean="0"/>
              <a:t>of</a:t>
            </a:r>
            <a:r>
              <a:rPr lang="hr-HR" b="1" dirty="0" smtClean="0"/>
              <a:t> </a:t>
            </a:r>
            <a:r>
              <a:rPr lang="hr-HR" b="1" dirty="0" err="1" smtClean="0"/>
              <a:t>sugar</a:t>
            </a:r>
            <a:endParaRPr lang="hr-H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037" y="3861048"/>
            <a:ext cx="4575044" cy="2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06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476672"/>
            <a:ext cx="8157592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b="1" i="1" u="sng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hr-HR" b="1" i="1" u="sng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REPARATION</a:t>
            </a:r>
            <a:r>
              <a:rPr lang="vi-VN" b="1" i="1" u="sng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hr-HR" b="1" i="1" u="sng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b="1" i="1" u="sng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Grill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peppers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place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 a bowl immediately after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grilling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and cover it with a kitchen cloth to soften 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skin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eas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y  to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peel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peel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each pepper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clean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seeds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put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them in a large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bow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epeat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same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eggplants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everything into a large pot and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cook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light fire.</a:t>
            </a: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During cooking, the 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mixture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should be continuously mixed and 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oil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 dcl every 20 minutes, stir constantly so that the oil can not break 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surface. The easiest way to make sure that the 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chutney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is finished 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trough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mixture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wooden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spoon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scrape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bottom of the pot, 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bottom of the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pot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chutney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cooked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Add salt and sugar 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end,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last 20 minutes of cooking.</a:t>
            </a: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Meanwhile, while 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cooking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mixture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you need to prepare jars. 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Sterillize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oven at 50 degrees 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 P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mixture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jars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place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box and cover it with a tablecloth and a blanket.</a:t>
            </a: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Leave them covered for 24 hours, then save them in a cold and dark place.</a:t>
            </a:r>
            <a:endParaRPr lang="vi-VN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23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Why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prepared</a:t>
            </a:r>
            <a:r>
              <a:rPr lang="hr-HR" dirty="0" smtClean="0"/>
              <a:t> ajvar?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352116"/>
            <a:ext cx="5328592" cy="50292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 smtClean="0"/>
              <a:t>Ajvar </a:t>
            </a:r>
            <a:r>
              <a:rPr lang="en-US" dirty="0" smtClean="0"/>
              <a:t>is </a:t>
            </a:r>
            <a:r>
              <a:rPr lang="en-US" dirty="0"/>
              <a:t>rich </a:t>
            </a:r>
            <a:r>
              <a:rPr lang="hr-HR" dirty="0" err="1" smtClean="0"/>
              <a:t>with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vitamin C</a:t>
            </a:r>
            <a:r>
              <a:rPr lang="en-US" dirty="0"/>
              <a:t>, </a:t>
            </a:r>
            <a:r>
              <a:rPr lang="hr-HR" dirty="0" err="1" smtClean="0"/>
              <a:t>because</a:t>
            </a:r>
            <a:r>
              <a:rPr lang="hr-HR" dirty="0" smtClean="0"/>
              <a:t> </a:t>
            </a:r>
            <a:r>
              <a:rPr lang="hr-HR" dirty="0" err="1" smtClean="0"/>
              <a:t>peppers</a:t>
            </a:r>
            <a:r>
              <a:rPr lang="hr-HR" dirty="0"/>
              <a:t> </a:t>
            </a:r>
            <a:r>
              <a:rPr lang="hr-HR" dirty="0" err="1" smtClean="0"/>
              <a:t>contain</a:t>
            </a:r>
            <a:r>
              <a:rPr lang="hr-HR" dirty="0" smtClean="0"/>
              <a:t> a </a:t>
            </a:r>
            <a:r>
              <a:rPr lang="hr-HR" dirty="0" err="1" smtClean="0"/>
              <a:t>lot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vitamin</a:t>
            </a:r>
            <a:r>
              <a:rPr lang="en-US" dirty="0" smtClean="0"/>
              <a:t>, </a:t>
            </a:r>
            <a:r>
              <a:rPr lang="hr-HR" dirty="0" err="1" smtClean="0"/>
              <a:t>it</a:t>
            </a:r>
            <a:r>
              <a:rPr lang="hr-HR" dirty="0" smtClean="0"/>
              <a:t> </a:t>
            </a:r>
            <a:r>
              <a:rPr lang="en-US" dirty="0" smtClean="0"/>
              <a:t>improves </a:t>
            </a:r>
            <a:r>
              <a:rPr lang="en-US" dirty="0"/>
              <a:t>the immune system and the overall </a:t>
            </a:r>
            <a:r>
              <a:rPr lang="en-US" dirty="0" smtClean="0"/>
              <a:t>function</a:t>
            </a:r>
            <a:r>
              <a:rPr lang="hr-HR" dirty="0" smtClean="0"/>
              <a:t>ation</a:t>
            </a:r>
            <a:r>
              <a:rPr lang="en-US" dirty="0" smtClean="0"/>
              <a:t> </a:t>
            </a:r>
            <a:r>
              <a:rPr lang="en-US" dirty="0"/>
              <a:t>of the organism. </a:t>
            </a:r>
            <a:r>
              <a:rPr lang="hr-HR" dirty="0" smtClean="0"/>
              <a:t>Ajvar </a:t>
            </a:r>
            <a:r>
              <a:rPr lang="en-US" dirty="0" smtClean="0"/>
              <a:t>is </a:t>
            </a:r>
            <a:r>
              <a:rPr lang="en-US" dirty="0"/>
              <a:t>also rich </a:t>
            </a:r>
            <a:r>
              <a:rPr lang="hr-HR" dirty="0" err="1" smtClean="0"/>
              <a:t>with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vitamin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dirty="0" smtClean="0"/>
              <a:t>. </a:t>
            </a:r>
            <a:r>
              <a:rPr lang="hr-HR" dirty="0" err="1" smtClean="0"/>
              <a:t>Eggplants</a:t>
            </a:r>
            <a:r>
              <a:rPr lang="hr-HR" dirty="0" smtClean="0"/>
              <a:t> </a:t>
            </a:r>
            <a:r>
              <a:rPr lang="hr-HR" dirty="0" err="1" smtClean="0"/>
              <a:t>contain</a:t>
            </a:r>
            <a:r>
              <a:rPr lang="hr-HR" dirty="0" smtClean="0"/>
              <a:t> </a:t>
            </a:r>
            <a:r>
              <a:rPr lang="en-US" dirty="0" smtClean="0"/>
              <a:t>required </a:t>
            </a:r>
            <a:r>
              <a:rPr lang="en-US" dirty="0"/>
              <a:t>amount of vitamin B2 and folic acid. </a:t>
            </a:r>
            <a:r>
              <a:rPr lang="hr-HR" dirty="0" smtClean="0"/>
              <a:t>Ajvar </a:t>
            </a:r>
            <a:r>
              <a:rPr lang="en-US" dirty="0" smtClean="0"/>
              <a:t>also contain</a:t>
            </a:r>
            <a:r>
              <a:rPr lang="hr-HR" dirty="0" smtClean="0"/>
              <a:t>s</a:t>
            </a:r>
            <a:r>
              <a:rPr lang="en-US" dirty="0" smtClean="0"/>
              <a:t> </a:t>
            </a:r>
            <a:r>
              <a:rPr lang="en-US" dirty="0"/>
              <a:t>a useful amount of </a:t>
            </a:r>
            <a:r>
              <a:rPr lang="en-US" dirty="0" smtClean="0"/>
              <a:t>fiber</a:t>
            </a:r>
            <a:r>
              <a:rPr lang="hr-HR" dirty="0" smtClean="0"/>
              <a:t>s </a:t>
            </a:r>
            <a:r>
              <a:rPr lang="hr-HR" dirty="0" err="1" smtClean="0"/>
              <a:t>which</a:t>
            </a:r>
            <a:r>
              <a:rPr lang="hr-HR" dirty="0" smtClean="0"/>
              <a:t> is </a:t>
            </a:r>
            <a:r>
              <a:rPr lang="hr-HR" dirty="0" err="1" smtClean="0"/>
              <a:t>good</a:t>
            </a:r>
            <a:r>
              <a:rPr lang="hr-HR" dirty="0" smtClean="0"/>
              <a:t> for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digestion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74235"/>
            <a:ext cx="3389249" cy="451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817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>
                <a:solidFill>
                  <a:schemeClr val="accent2">
                    <a:lumMod val="75000"/>
                  </a:schemeClr>
                </a:solidFill>
              </a:rPr>
              <a:t>Plum</a:t>
            </a: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b="1" dirty="0" err="1" smtClean="0">
                <a:solidFill>
                  <a:schemeClr val="accent2">
                    <a:lumMod val="75000"/>
                  </a:schemeClr>
                </a:solidFill>
              </a:rPr>
              <a:t>jam</a:t>
            </a:r>
            <a:endParaRPr lang="hr-H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3279" y="1268760"/>
            <a:ext cx="8229600" cy="4997152"/>
          </a:xfrm>
        </p:spPr>
        <p:txBody>
          <a:bodyPr>
            <a:normAutofit fontScale="32500" lnSpcReduction="20000"/>
          </a:bodyPr>
          <a:lstStyle/>
          <a:p>
            <a:pPr marL="0" indent="0" fontAlgn="base">
              <a:buNone/>
            </a:pPr>
            <a:r>
              <a:rPr lang="hr-HR" sz="12300" b="1" i="0" u="sng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Ingredients</a:t>
            </a:r>
            <a:r>
              <a:rPr lang="vi-VN" sz="12300" b="1" i="0" u="sng" dirty="0" smtClean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:</a:t>
            </a:r>
          </a:p>
          <a:p>
            <a:pPr fontAlgn="base">
              <a:buFont typeface="Arial"/>
              <a:buChar char="•"/>
            </a:pPr>
            <a:r>
              <a:rPr lang="vi-VN" sz="6200" b="1" i="0" dirty="0" smtClean="0">
                <a:effectLst/>
                <a:latin typeface="+mj-lt"/>
              </a:rPr>
              <a:t>5</a:t>
            </a:r>
            <a:r>
              <a:rPr lang="hr-HR" sz="6200" b="1" i="0" dirty="0" smtClean="0">
                <a:effectLst/>
                <a:latin typeface="+mj-lt"/>
              </a:rPr>
              <a:t> </a:t>
            </a:r>
            <a:r>
              <a:rPr lang="hr-HR" sz="6200" b="1" dirty="0" smtClean="0">
                <a:latin typeface="+mj-lt"/>
              </a:rPr>
              <a:t>kg </a:t>
            </a:r>
            <a:r>
              <a:rPr lang="hr-HR" sz="6200" b="1" dirty="0" err="1" smtClean="0">
                <a:latin typeface="+mj-lt"/>
              </a:rPr>
              <a:t>cleaned</a:t>
            </a:r>
            <a:r>
              <a:rPr lang="hr-HR" sz="6200" b="1" dirty="0" smtClean="0">
                <a:latin typeface="+mj-lt"/>
              </a:rPr>
              <a:t> </a:t>
            </a:r>
            <a:r>
              <a:rPr lang="hr-HR" sz="6200" b="1" dirty="0" err="1" smtClean="0">
                <a:latin typeface="+mj-lt"/>
              </a:rPr>
              <a:t>plums</a:t>
            </a:r>
            <a:r>
              <a:rPr lang="vi-VN" sz="6200" b="1" i="0" dirty="0" smtClean="0">
                <a:effectLst/>
                <a:latin typeface="+mj-lt"/>
              </a:rPr>
              <a:t>, </a:t>
            </a:r>
          </a:p>
          <a:p>
            <a:pPr fontAlgn="base">
              <a:buFont typeface="Arial"/>
              <a:buChar char="•"/>
            </a:pPr>
            <a:r>
              <a:rPr lang="vi-VN" sz="6200" b="1" i="0" dirty="0" smtClean="0">
                <a:effectLst/>
                <a:latin typeface="+mj-lt"/>
              </a:rPr>
              <a:t>1 k</a:t>
            </a:r>
            <a:r>
              <a:rPr lang="hr-HR" sz="6200" b="1" i="0" dirty="0" smtClean="0">
                <a:effectLst/>
                <a:latin typeface="+mj-lt"/>
              </a:rPr>
              <a:t>g </a:t>
            </a:r>
            <a:r>
              <a:rPr lang="hr-HR" sz="6200" b="1" i="0" dirty="0" err="1" smtClean="0">
                <a:effectLst/>
                <a:latin typeface="+mj-lt"/>
              </a:rPr>
              <a:t>sugar</a:t>
            </a:r>
            <a:r>
              <a:rPr lang="vi-VN" sz="6200" b="1" i="0" dirty="0" smtClean="0">
                <a:effectLst/>
                <a:latin typeface="+mj-lt"/>
              </a:rPr>
              <a:t>, </a:t>
            </a:r>
          </a:p>
          <a:p>
            <a:r>
              <a:rPr lang="hr-HR" sz="6200" b="1" dirty="0" smtClean="0">
                <a:latin typeface="+mj-lt"/>
              </a:rPr>
              <a:t>2 </a:t>
            </a:r>
            <a:r>
              <a:rPr lang="hr-HR" sz="6200" b="1" dirty="0" err="1" smtClean="0">
                <a:latin typeface="+mj-lt"/>
              </a:rPr>
              <a:t>spoons</a:t>
            </a:r>
            <a:r>
              <a:rPr lang="hr-HR" sz="6200" b="1" dirty="0" smtClean="0">
                <a:latin typeface="+mj-lt"/>
              </a:rPr>
              <a:t> </a:t>
            </a:r>
            <a:r>
              <a:rPr lang="hr-HR" sz="6200" b="1" dirty="0" err="1" smtClean="0">
                <a:latin typeface="+mj-lt"/>
              </a:rPr>
              <a:t>of</a:t>
            </a:r>
            <a:r>
              <a:rPr lang="hr-HR" sz="6200" b="1" dirty="0" smtClean="0">
                <a:latin typeface="+mj-lt"/>
              </a:rPr>
              <a:t> </a:t>
            </a:r>
            <a:r>
              <a:rPr lang="hr-HR" sz="6200" b="1" dirty="0" err="1" smtClean="0">
                <a:latin typeface="+mj-lt"/>
              </a:rPr>
              <a:t>cinnamon</a:t>
            </a:r>
            <a:endParaRPr lang="hr-HR" sz="6200" b="1" dirty="0" smtClean="0">
              <a:latin typeface="+mj-lt"/>
            </a:endParaRPr>
          </a:p>
          <a:p>
            <a:endParaRPr lang="hr-HR" sz="4900" dirty="0">
              <a:latin typeface="+mj-lt"/>
            </a:endParaRPr>
          </a:p>
          <a:p>
            <a:pPr marL="0" indent="0">
              <a:buNone/>
            </a:pPr>
            <a:r>
              <a:rPr lang="hr-HR" sz="8600" b="1" u="sng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Preparation</a:t>
            </a:r>
            <a:endParaRPr lang="hr-HR" sz="8600" b="1" u="sng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en-US" sz="5500" b="1" dirty="0">
                <a:latin typeface="+mj-lt"/>
              </a:rPr>
              <a:t>The plums need to be well washed </a:t>
            </a:r>
            <a:r>
              <a:rPr lang="en-US" sz="5500" b="1" dirty="0" smtClean="0">
                <a:latin typeface="+mj-lt"/>
              </a:rPr>
              <a:t>and</a:t>
            </a:r>
            <a:r>
              <a:rPr lang="hr-HR" sz="5500" b="1" dirty="0" smtClean="0">
                <a:latin typeface="+mj-lt"/>
              </a:rPr>
              <a:t> </a:t>
            </a:r>
            <a:r>
              <a:rPr lang="hr-HR" sz="5500" b="1" dirty="0" err="1" smtClean="0">
                <a:latin typeface="+mj-lt"/>
              </a:rPr>
              <a:t>have</a:t>
            </a:r>
            <a:r>
              <a:rPr lang="en-US" sz="5500" b="1" dirty="0" smtClean="0">
                <a:latin typeface="+mj-lt"/>
              </a:rPr>
              <a:t> removed</a:t>
            </a:r>
            <a:r>
              <a:rPr lang="hr-HR" sz="5500" b="1" dirty="0" smtClean="0">
                <a:latin typeface="+mj-lt"/>
              </a:rPr>
              <a:t> </a:t>
            </a:r>
            <a:r>
              <a:rPr lang="hr-HR" sz="5500" b="1" dirty="0" err="1" smtClean="0">
                <a:latin typeface="+mj-lt"/>
              </a:rPr>
              <a:t>the</a:t>
            </a:r>
            <a:r>
              <a:rPr lang="hr-HR" sz="5500" b="1" dirty="0" smtClean="0">
                <a:latin typeface="+mj-lt"/>
              </a:rPr>
              <a:t> </a:t>
            </a:r>
            <a:r>
              <a:rPr lang="hr-HR" sz="5500" b="1" dirty="0" err="1" smtClean="0">
                <a:latin typeface="+mj-lt"/>
              </a:rPr>
              <a:t>skin</a:t>
            </a:r>
            <a:r>
              <a:rPr lang="en-US" sz="5500" b="1" dirty="0" smtClean="0">
                <a:latin typeface="+mj-lt"/>
              </a:rPr>
              <a:t>.</a:t>
            </a:r>
            <a:endParaRPr lang="en-US" sz="5500" b="1" dirty="0">
              <a:latin typeface="+mj-lt"/>
            </a:endParaRPr>
          </a:p>
          <a:p>
            <a:pPr marL="0" indent="0">
              <a:buNone/>
            </a:pPr>
            <a:r>
              <a:rPr lang="hr-HR" sz="5500" b="1" dirty="0" err="1" smtClean="0">
                <a:latin typeface="+mj-lt"/>
              </a:rPr>
              <a:t>Then</a:t>
            </a:r>
            <a:r>
              <a:rPr lang="hr-HR" sz="5500" b="1" dirty="0" smtClean="0">
                <a:latin typeface="+mj-lt"/>
              </a:rPr>
              <a:t> mi</a:t>
            </a:r>
            <a:r>
              <a:rPr lang="en-US" sz="5500" b="1" dirty="0" smtClean="0">
                <a:latin typeface="+mj-lt"/>
              </a:rPr>
              <a:t>x </a:t>
            </a:r>
            <a:r>
              <a:rPr lang="en-US" sz="5500" b="1" dirty="0">
                <a:latin typeface="+mj-lt"/>
              </a:rPr>
              <a:t>the plums with </a:t>
            </a:r>
            <a:r>
              <a:rPr lang="en-US" sz="5500" b="1" dirty="0" smtClean="0">
                <a:latin typeface="+mj-lt"/>
              </a:rPr>
              <a:t>half</a:t>
            </a:r>
            <a:r>
              <a:rPr lang="hr-HR" sz="5500" b="1" dirty="0" smtClean="0">
                <a:latin typeface="+mj-lt"/>
              </a:rPr>
              <a:t> </a:t>
            </a:r>
            <a:r>
              <a:rPr lang="hr-HR" sz="5500" b="1" dirty="0" err="1" smtClean="0">
                <a:latin typeface="+mj-lt"/>
              </a:rPr>
              <a:t>of</a:t>
            </a:r>
            <a:r>
              <a:rPr lang="en-US" sz="5500" b="1" dirty="0" smtClean="0">
                <a:latin typeface="+mj-lt"/>
              </a:rPr>
              <a:t> </a:t>
            </a:r>
            <a:r>
              <a:rPr lang="en-US" sz="5500" b="1" dirty="0">
                <a:latin typeface="+mj-lt"/>
              </a:rPr>
              <a:t>the sugar in a large pot with a thicker bottom and cook on </a:t>
            </a:r>
            <a:r>
              <a:rPr lang="hr-HR" sz="5500" b="1" dirty="0" err="1" smtClean="0">
                <a:latin typeface="+mj-lt"/>
              </a:rPr>
              <a:t>the</a:t>
            </a:r>
            <a:r>
              <a:rPr lang="hr-HR" sz="5500" b="1" dirty="0" smtClean="0">
                <a:latin typeface="+mj-lt"/>
              </a:rPr>
              <a:t> </a:t>
            </a:r>
            <a:r>
              <a:rPr lang="hr-HR" sz="5500" b="1" dirty="0" err="1" smtClean="0">
                <a:latin typeface="+mj-lt"/>
              </a:rPr>
              <a:t>light</a:t>
            </a:r>
            <a:r>
              <a:rPr lang="hr-HR" sz="5500" b="1" dirty="0" smtClean="0">
                <a:latin typeface="+mj-lt"/>
              </a:rPr>
              <a:t> </a:t>
            </a:r>
            <a:r>
              <a:rPr lang="hr-HR" sz="5500" b="1" dirty="0" err="1" smtClean="0">
                <a:latin typeface="+mj-lt"/>
              </a:rPr>
              <a:t>fire</a:t>
            </a:r>
            <a:r>
              <a:rPr lang="hr-HR" sz="5500" b="1" dirty="0" smtClean="0">
                <a:latin typeface="+mj-lt"/>
              </a:rPr>
              <a:t> </a:t>
            </a:r>
            <a:r>
              <a:rPr lang="en-US" sz="5500" b="1" dirty="0" smtClean="0">
                <a:latin typeface="+mj-lt"/>
              </a:rPr>
              <a:t> </a:t>
            </a:r>
            <a:r>
              <a:rPr lang="en-US" sz="5500" b="1" dirty="0">
                <a:latin typeface="+mj-lt"/>
              </a:rPr>
              <a:t>with occasional mixing with a </a:t>
            </a:r>
            <a:r>
              <a:rPr lang="hr-HR" sz="5500" b="1" dirty="0" smtClean="0">
                <a:latin typeface="+mj-lt"/>
              </a:rPr>
              <a:t> </a:t>
            </a:r>
            <a:r>
              <a:rPr lang="hr-HR" sz="5500" b="1" dirty="0" err="1" smtClean="0">
                <a:latin typeface="+mj-lt"/>
              </a:rPr>
              <a:t>wooden</a:t>
            </a:r>
            <a:r>
              <a:rPr lang="hr-HR" sz="5500" b="1" dirty="0" smtClean="0">
                <a:latin typeface="+mj-lt"/>
              </a:rPr>
              <a:t> </a:t>
            </a:r>
            <a:r>
              <a:rPr lang="hr-HR" sz="5500" b="1" dirty="0" err="1" smtClean="0">
                <a:latin typeface="+mj-lt"/>
              </a:rPr>
              <a:t>spoon</a:t>
            </a:r>
            <a:r>
              <a:rPr lang="en-US" sz="5500" b="1" dirty="0" smtClean="0">
                <a:latin typeface="+mj-lt"/>
              </a:rPr>
              <a:t>. </a:t>
            </a:r>
            <a:r>
              <a:rPr lang="en-US" sz="5500" b="1" dirty="0">
                <a:latin typeface="+mj-lt"/>
              </a:rPr>
              <a:t>In the beginning it is necessary to mix more often so that the jam does not burn.</a:t>
            </a:r>
          </a:p>
          <a:p>
            <a:pPr marL="0" indent="0">
              <a:buNone/>
            </a:pPr>
            <a:endParaRPr lang="en-US" sz="5500" b="1" dirty="0">
              <a:latin typeface="+mj-lt"/>
            </a:endParaRPr>
          </a:p>
          <a:p>
            <a:pPr marL="0" indent="0">
              <a:buNone/>
            </a:pPr>
            <a:r>
              <a:rPr lang="en-US" sz="5500" b="1" dirty="0">
                <a:latin typeface="+mj-lt"/>
              </a:rPr>
              <a:t>When </a:t>
            </a:r>
            <a:r>
              <a:rPr lang="hr-HR" sz="5500" b="1" dirty="0" err="1" smtClean="0">
                <a:latin typeface="+mj-lt"/>
              </a:rPr>
              <a:t>the</a:t>
            </a:r>
            <a:r>
              <a:rPr lang="hr-HR" sz="5500" b="1" dirty="0" smtClean="0">
                <a:latin typeface="+mj-lt"/>
              </a:rPr>
              <a:t> </a:t>
            </a:r>
            <a:r>
              <a:rPr lang="en-US" sz="5500" b="1" dirty="0" smtClean="0">
                <a:latin typeface="+mj-lt"/>
              </a:rPr>
              <a:t>plums </a:t>
            </a:r>
            <a:r>
              <a:rPr lang="en-US" sz="5500" b="1" dirty="0">
                <a:latin typeface="+mj-lt"/>
              </a:rPr>
              <a:t>are completely disintegrated (approximately 4 hours of cooking), add the remaining sugar (specify the exact amount according to your taste) and continue cooking to evaporate the excess liquid. The </a:t>
            </a:r>
            <a:r>
              <a:rPr lang="hr-HR" sz="5500" b="1" dirty="0" err="1" smtClean="0">
                <a:latin typeface="+mj-lt"/>
              </a:rPr>
              <a:t>jam</a:t>
            </a:r>
            <a:r>
              <a:rPr lang="en-US" sz="5500" b="1" dirty="0" smtClean="0">
                <a:latin typeface="+mj-lt"/>
              </a:rPr>
              <a:t> </a:t>
            </a:r>
            <a:r>
              <a:rPr lang="en-US" sz="5500" b="1" dirty="0">
                <a:latin typeface="+mj-lt"/>
              </a:rPr>
              <a:t>is cooked when it is thick </a:t>
            </a:r>
            <a:r>
              <a:rPr lang="en-US" sz="5500" b="1" dirty="0" smtClean="0">
                <a:latin typeface="+mj-lt"/>
              </a:rPr>
              <a:t>and</a:t>
            </a:r>
            <a:r>
              <a:rPr lang="hr-HR" sz="5500" b="1" dirty="0" smtClean="0">
                <a:latin typeface="+mj-lt"/>
              </a:rPr>
              <a:t> </a:t>
            </a:r>
            <a:r>
              <a:rPr lang="hr-HR" sz="5500" b="1" dirty="0" err="1" smtClean="0">
                <a:latin typeface="+mj-lt"/>
              </a:rPr>
              <a:t>has</a:t>
            </a:r>
            <a:r>
              <a:rPr lang="hr-HR" sz="5500" b="1" dirty="0" smtClean="0">
                <a:latin typeface="+mj-lt"/>
              </a:rPr>
              <a:t> </a:t>
            </a:r>
            <a:r>
              <a:rPr lang="hr-HR" sz="5500" b="1" dirty="0" err="1" smtClean="0">
                <a:latin typeface="+mj-lt"/>
              </a:rPr>
              <a:t>lost</a:t>
            </a:r>
            <a:r>
              <a:rPr lang="en-US" sz="5500" b="1" dirty="0" smtClean="0">
                <a:latin typeface="+mj-lt"/>
              </a:rPr>
              <a:t>  </a:t>
            </a:r>
            <a:r>
              <a:rPr lang="en-US" sz="5500" b="1" dirty="0">
                <a:latin typeface="+mj-lt"/>
              </a:rPr>
              <a:t>all the liquid.</a:t>
            </a:r>
          </a:p>
          <a:p>
            <a:pPr marL="0" indent="0">
              <a:buNone/>
            </a:pPr>
            <a:r>
              <a:rPr lang="en-US" sz="5500" b="1" dirty="0">
                <a:latin typeface="+mj-lt"/>
              </a:rPr>
              <a:t>At the end of the cooking, you can </a:t>
            </a:r>
            <a:r>
              <a:rPr lang="hr-HR" sz="5500" b="1" dirty="0" err="1" smtClean="0">
                <a:latin typeface="+mj-lt"/>
              </a:rPr>
              <a:t>chop</a:t>
            </a:r>
            <a:r>
              <a:rPr lang="hr-HR" sz="5500" b="1" dirty="0" smtClean="0">
                <a:latin typeface="+mj-lt"/>
              </a:rPr>
              <a:t>  </a:t>
            </a:r>
            <a:r>
              <a:rPr lang="hr-HR" sz="5500" b="1" dirty="0" err="1" smtClean="0">
                <a:latin typeface="+mj-lt"/>
              </a:rPr>
              <a:t>plums</a:t>
            </a:r>
            <a:r>
              <a:rPr lang="hr-HR" sz="5500" b="1" dirty="0" smtClean="0">
                <a:latin typeface="+mj-lt"/>
              </a:rPr>
              <a:t> </a:t>
            </a:r>
            <a:r>
              <a:rPr lang="hr-HR" sz="5500" b="1" dirty="0" err="1" smtClean="0">
                <a:latin typeface="+mj-lt"/>
              </a:rPr>
              <a:t>with</a:t>
            </a:r>
            <a:r>
              <a:rPr lang="hr-HR" sz="5500" b="1" dirty="0" smtClean="0">
                <a:latin typeface="+mj-lt"/>
              </a:rPr>
              <a:t> </a:t>
            </a:r>
            <a:r>
              <a:rPr lang="hr-HR" sz="5500" b="1" dirty="0" err="1" smtClean="0">
                <a:latin typeface="+mj-lt"/>
              </a:rPr>
              <a:t>the</a:t>
            </a:r>
            <a:r>
              <a:rPr lang="hr-HR" sz="5500" b="1" dirty="0" smtClean="0">
                <a:latin typeface="+mj-lt"/>
              </a:rPr>
              <a:t> </a:t>
            </a:r>
            <a:r>
              <a:rPr lang="hr-HR" sz="5500" b="1" dirty="0" err="1" smtClean="0">
                <a:latin typeface="+mj-lt"/>
              </a:rPr>
              <a:t>blender</a:t>
            </a:r>
            <a:r>
              <a:rPr lang="en-US" sz="5500" b="1" dirty="0" smtClean="0">
                <a:latin typeface="+mj-lt"/>
              </a:rPr>
              <a:t> </a:t>
            </a:r>
            <a:r>
              <a:rPr lang="en-US" sz="5500" b="1" dirty="0">
                <a:latin typeface="+mj-lt"/>
              </a:rPr>
              <a:t>and optionally add some cinnamon.</a:t>
            </a:r>
            <a:endParaRPr lang="hr-HR" sz="5500" b="1" dirty="0" smtClean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1" r="6765" b="10674"/>
          <a:stretch/>
        </p:blipFill>
        <p:spPr bwMode="auto">
          <a:xfrm>
            <a:off x="4932040" y="1196751"/>
            <a:ext cx="3537760" cy="21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162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832">
            <a:off x="5326393" y="2420888"/>
            <a:ext cx="3817607" cy="286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</a:rPr>
              <a:t>PLUM BENEFITS</a:t>
            </a:r>
            <a:endParaRPr lang="hr-H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000" b="1" dirty="0" err="1" smtClean="0"/>
              <a:t>Plums</a:t>
            </a:r>
            <a:r>
              <a:rPr lang="hr-HR" sz="2000" b="1" dirty="0" smtClean="0"/>
              <a:t> are</a:t>
            </a:r>
            <a:r>
              <a:rPr lang="en-US" sz="2000" b="1" dirty="0" smtClean="0"/>
              <a:t> </a:t>
            </a:r>
            <a:r>
              <a:rPr lang="en-US" sz="2000" b="1" dirty="0"/>
              <a:t>excellent source of vitamin C, K, E, B6 and folic acid and niacin</a:t>
            </a:r>
            <a:r>
              <a:rPr lang="en-US" sz="2000" b="1" dirty="0" smtClean="0"/>
              <a:t>.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The</a:t>
            </a:r>
            <a:r>
              <a:rPr lang="hr-HR" sz="2000" b="1" dirty="0" smtClean="0"/>
              <a:t> most </a:t>
            </a:r>
            <a:r>
              <a:rPr lang="hr-HR" sz="2000" b="1" dirty="0" err="1" smtClean="0"/>
              <a:t>prominent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minerals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in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this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fruit</a:t>
            </a:r>
            <a:r>
              <a:rPr lang="hr-HR" sz="2000" b="1" dirty="0" smtClean="0"/>
              <a:t> are </a:t>
            </a:r>
            <a:r>
              <a:rPr lang="en-US" sz="2000" b="1" dirty="0" smtClean="0"/>
              <a:t>copper</a:t>
            </a:r>
            <a:r>
              <a:rPr lang="en-US" sz="2000" b="1" dirty="0"/>
              <a:t>, potassium, magnesium, iron, and pine. </a:t>
            </a:r>
            <a:r>
              <a:rPr lang="hr-HR" sz="2000" b="1" dirty="0" err="1" smtClean="0"/>
              <a:t>Plums</a:t>
            </a:r>
            <a:r>
              <a:rPr lang="hr-HR" sz="2000" b="1" dirty="0" smtClean="0"/>
              <a:t> are</a:t>
            </a:r>
            <a:r>
              <a:rPr lang="en-US" sz="2000" b="1" dirty="0" smtClean="0"/>
              <a:t> </a:t>
            </a:r>
            <a:r>
              <a:rPr lang="en-US" sz="2000" b="1" dirty="0"/>
              <a:t>powerful </a:t>
            </a:r>
            <a:r>
              <a:rPr lang="en-US" sz="2000" b="1" dirty="0" smtClean="0"/>
              <a:t>antioxidant</a:t>
            </a:r>
            <a:r>
              <a:rPr lang="hr-HR" sz="2000" b="1" dirty="0" smtClean="0"/>
              <a:t>.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Beta </a:t>
            </a:r>
            <a:r>
              <a:rPr lang="en-US" sz="2000" b="1" dirty="0" err="1"/>
              <a:t>cryptoxanthin</a:t>
            </a:r>
            <a:r>
              <a:rPr lang="en-US" sz="2000" b="1" dirty="0"/>
              <a:t> 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contains</a:t>
            </a:r>
            <a:r>
              <a:rPr lang="en-US" sz="2000" b="1" dirty="0" smtClean="0"/>
              <a:t> </a:t>
            </a:r>
            <a:r>
              <a:rPr lang="en-US" sz="2000" b="1" dirty="0"/>
              <a:t>in </a:t>
            </a:r>
            <a:r>
              <a:rPr lang="en-US" sz="2000" b="1" dirty="0" smtClean="0"/>
              <a:t>plum </a:t>
            </a:r>
            <a:r>
              <a:rPr lang="en-US" sz="2000" b="1" dirty="0"/>
              <a:t>reduces the risk of developing lung cancer by more than 30% and arthritis by as much as 41%.</a:t>
            </a:r>
          </a:p>
          <a:p>
            <a:pPr marL="0" indent="0">
              <a:buNone/>
            </a:pPr>
            <a:r>
              <a:rPr lang="en-US" sz="2000" b="1" dirty="0"/>
              <a:t>Plums contain citric acid, which eliminates fatigue, prevents spasms, and improves liver </a:t>
            </a:r>
            <a:r>
              <a:rPr lang="en-US" sz="2000" b="1" dirty="0" smtClean="0"/>
              <a:t>and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improve</a:t>
            </a:r>
            <a:r>
              <a:rPr lang="hr-HR" sz="2000" b="1" dirty="0" smtClean="0"/>
              <a:t> </a:t>
            </a:r>
            <a:r>
              <a:rPr lang="en-US" sz="2000" b="1" dirty="0" smtClean="0"/>
              <a:t>digestive.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Plum</a:t>
            </a:r>
            <a:r>
              <a:rPr lang="hr-HR" sz="2000" b="1" dirty="0" smtClean="0"/>
              <a:t>s </a:t>
            </a:r>
            <a:r>
              <a:rPr lang="hr-HR" sz="2000" b="1" dirty="0" err="1" smtClean="0"/>
              <a:t>abound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with</a:t>
            </a:r>
            <a:r>
              <a:rPr lang="en-US" sz="2000" b="1" dirty="0" smtClean="0"/>
              <a:t> </a:t>
            </a:r>
            <a:r>
              <a:rPr lang="en-US" sz="2000" b="1" dirty="0"/>
              <a:t>fibers that contribute to proper digestion and healthy metabolism.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644794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BRIAR JAM</a:t>
            </a:r>
            <a:endParaRPr lang="hr-H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3366" y="1191492"/>
            <a:ext cx="8784976" cy="5666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b="1" u="sng" dirty="0" err="1" smtClean="0">
                <a:solidFill>
                  <a:schemeClr val="accent2">
                    <a:lumMod val="75000"/>
                  </a:schemeClr>
                </a:solidFill>
              </a:rPr>
              <a:t>Ingredients</a:t>
            </a:r>
            <a:endParaRPr lang="hr-HR" sz="24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hr-HR" sz="1600" dirty="0">
              <a:solidFill>
                <a:prstClr val="black"/>
              </a:solidFill>
            </a:endParaRPr>
          </a:p>
          <a:p>
            <a:r>
              <a:rPr lang="hr-HR" sz="1600" b="1" dirty="0">
                <a:solidFill>
                  <a:prstClr val="black"/>
                </a:solidFill>
              </a:rPr>
              <a:t>8 </a:t>
            </a:r>
            <a:r>
              <a:rPr lang="hr-HR" sz="1600" b="1" dirty="0" smtClean="0">
                <a:solidFill>
                  <a:prstClr val="black"/>
                </a:solidFill>
              </a:rPr>
              <a:t>kg </a:t>
            </a:r>
            <a:r>
              <a:rPr lang="hr-HR" sz="1600" b="1" dirty="0" err="1" smtClean="0">
                <a:solidFill>
                  <a:prstClr val="black"/>
                </a:solidFill>
              </a:rPr>
              <a:t>of</a:t>
            </a:r>
            <a:r>
              <a:rPr lang="hr-HR" sz="1600" b="1" dirty="0" smtClean="0">
                <a:solidFill>
                  <a:prstClr val="black"/>
                </a:solidFill>
              </a:rPr>
              <a:t> pure </a:t>
            </a:r>
            <a:r>
              <a:rPr lang="hr-HR" sz="1600" b="1" dirty="0" err="1" smtClean="0">
                <a:solidFill>
                  <a:prstClr val="black"/>
                </a:solidFill>
              </a:rPr>
              <a:t>briar</a:t>
            </a:r>
            <a:endParaRPr lang="hr-HR" sz="1600" b="1" dirty="0">
              <a:solidFill>
                <a:prstClr val="black"/>
              </a:solidFill>
            </a:endParaRPr>
          </a:p>
          <a:p>
            <a:r>
              <a:rPr lang="hr-HR" sz="1600" b="1" dirty="0">
                <a:solidFill>
                  <a:prstClr val="black"/>
                </a:solidFill>
              </a:rPr>
              <a:t>5 </a:t>
            </a:r>
            <a:r>
              <a:rPr lang="hr-HR" sz="1600" b="1" dirty="0" smtClean="0">
                <a:solidFill>
                  <a:prstClr val="black"/>
                </a:solidFill>
              </a:rPr>
              <a:t>kg </a:t>
            </a:r>
            <a:r>
              <a:rPr lang="hr-HR" sz="1600" b="1" dirty="0" err="1" smtClean="0">
                <a:solidFill>
                  <a:prstClr val="black"/>
                </a:solidFill>
              </a:rPr>
              <a:t>of</a:t>
            </a:r>
            <a:r>
              <a:rPr lang="hr-HR" sz="1600" b="1" dirty="0" smtClean="0">
                <a:solidFill>
                  <a:prstClr val="black"/>
                </a:solidFill>
              </a:rPr>
              <a:t> </a:t>
            </a:r>
            <a:r>
              <a:rPr lang="hr-HR" sz="1600" b="1" dirty="0" err="1" smtClean="0">
                <a:solidFill>
                  <a:prstClr val="black"/>
                </a:solidFill>
              </a:rPr>
              <a:t>sugar</a:t>
            </a:r>
            <a:endParaRPr lang="hr-HR" sz="16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hr-HR" sz="1600" b="1" dirty="0" err="1" smtClean="0">
                <a:solidFill>
                  <a:prstClr val="black"/>
                </a:solidFill>
              </a:rPr>
              <a:t>Tools</a:t>
            </a:r>
            <a:r>
              <a:rPr lang="hr-HR" sz="1600" b="1" dirty="0" smtClean="0">
                <a:solidFill>
                  <a:prstClr val="black"/>
                </a:solidFill>
              </a:rPr>
              <a:t> </a:t>
            </a:r>
            <a:r>
              <a:rPr lang="hr-HR" sz="1600" b="1" dirty="0" err="1" smtClean="0">
                <a:solidFill>
                  <a:prstClr val="black"/>
                </a:solidFill>
              </a:rPr>
              <a:t>and</a:t>
            </a:r>
            <a:r>
              <a:rPr lang="hr-HR" sz="1600" b="1" dirty="0" smtClean="0">
                <a:solidFill>
                  <a:prstClr val="black"/>
                </a:solidFill>
              </a:rPr>
              <a:t> </a:t>
            </a:r>
            <a:r>
              <a:rPr lang="hr-HR" sz="1600" b="1" dirty="0" err="1" smtClean="0"/>
              <a:t>accessories</a:t>
            </a:r>
            <a:endParaRPr lang="hr-HR" sz="1600" b="1" dirty="0" smtClean="0"/>
          </a:p>
          <a:p>
            <a:r>
              <a:rPr lang="hr-HR" sz="1600" b="1" dirty="0" err="1" smtClean="0">
                <a:solidFill>
                  <a:prstClr val="black"/>
                </a:solidFill>
              </a:rPr>
              <a:t>Press</a:t>
            </a:r>
            <a:endParaRPr lang="hr-HR" sz="1600" b="1" dirty="0" smtClean="0">
              <a:solidFill>
                <a:prstClr val="black"/>
              </a:solidFill>
            </a:endParaRPr>
          </a:p>
          <a:p>
            <a:r>
              <a:rPr lang="hr-HR" sz="1600" b="1" dirty="0" err="1" smtClean="0">
                <a:solidFill>
                  <a:prstClr val="black"/>
                </a:solidFill>
              </a:rPr>
              <a:t>strainer</a:t>
            </a:r>
            <a:endParaRPr lang="hr-HR" sz="1600" b="1" dirty="0">
              <a:solidFill>
                <a:prstClr val="black"/>
              </a:solidFill>
            </a:endParaRPr>
          </a:p>
          <a:p>
            <a:r>
              <a:rPr lang="hr-HR" sz="1600" b="1" dirty="0" err="1" smtClean="0">
                <a:solidFill>
                  <a:prstClr val="black"/>
                </a:solidFill>
              </a:rPr>
              <a:t>gauze</a:t>
            </a:r>
            <a:endParaRPr lang="hr-HR" sz="1600" b="1" dirty="0">
              <a:solidFill>
                <a:prstClr val="black"/>
              </a:solidFill>
            </a:endParaRPr>
          </a:p>
          <a:p>
            <a:r>
              <a:rPr lang="hr-HR" sz="1600" b="1" dirty="0" err="1" smtClean="0">
                <a:solidFill>
                  <a:prstClr val="black"/>
                </a:solidFill>
              </a:rPr>
              <a:t>gloves</a:t>
            </a:r>
            <a:endParaRPr lang="hr-HR" sz="16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hr-HR" sz="2400" b="1" u="sng" dirty="0" err="1" smtClean="0">
                <a:solidFill>
                  <a:prstClr val="black"/>
                </a:solidFill>
              </a:rPr>
              <a:t>Preparation</a:t>
            </a:r>
            <a:endParaRPr lang="hr-HR" sz="2400" b="1" u="sng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prstClr val="black"/>
                </a:solidFill>
              </a:rPr>
              <a:t>Remove the black </a:t>
            </a:r>
            <a:r>
              <a:rPr lang="hr-HR" sz="1600" b="1" dirty="0" err="1" smtClean="0">
                <a:solidFill>
                  <a:prstClr val="black"/>
                </a:solidFill>
              </a:rPr>
              <a:t>parts</a:t>
            </a:r>
            <a:r>
              <a:rPr lang="hr-HR" sz="1600" b="1" dirty="0" smtClean="0">
                <a:solidFill>
                  <a:prstClr val="black"/>
                </a:solidFill>
              </a:rPr>
              <a:t> </a:t>
            </a:r>
            <a:r>
              <a:rPr lang="hr-HR" sz="1600" b="1" dirty="0" err="1" smtClean="0">
                <a:solidFill>
                  <a:prstClr val="black"/>
                </a:solidFill>
              </a:rPr>
              <a:t>from</a:t>
            </a:r>
            <a:r>
              <a:rPr lang="hr-HR" sz="1600" b="1" dirty="0" smtClean="0">
                <a:solidFill>
                  <a:prstClr val="black"/>
                </a:solidFill>
              </a:rPr>
              <a:t> </a:t>
            </a:r>
            <a:r>
              <a:rPr lang="hr-HR" sz="1600" b="1" dirty="0" err="1" smtClean="0">
                <a:solidFill>
                  <a:prstClr val="black"/>
                </a:solidFill>
              </a:rPr>
              <a:t>briar</a:t>
            </a:r>
            <a:r>
              <a:rPr lang="en-US" sz="1600" b="1" dirty="0" smtClean="0">
                <a:solidFill>
                  <a:prstClr val="black"/>
                </a:solidFill>
              </a:rPr>
              <a:t>. </a:t>
            </a:r>
            <a:r>
              <a:rPr lang="en-US" sz="1600" b="1" dirty="0">
                <a:solidFill>
                  <a:prstClr val="black"/>
                </a:solidFill>
              </a:rPr>
              <a:t>Pour the sauce into a deep pot, </a:t>
            </a:r>
            <a:r>
              <a:rPr lang="hr-HR" sz="1600" b="1" dirty="0" err="1" smtClean="0">
                <a:solidFill>
                  <a:prstClr val="black"/>
                </a:solidFill>
              </a:rPr>
              <a:t>then</a:t>
            </a:r>
            <a:r>
              <a:rPr lang="hr-HR" sz="1600" b="1" dirty="0" smtClean="0">
                <a:solidFill>
                  <a:prstClr val="black"/>
                </a:solidFill>
              </a:rPr>
              <a:t> </a:t>
            </a:r>
            <a:r>
              <a:rPr lang="hr-HR" sz="1600" b="1" dirty="0" err="1" smtClean="0">
                <a:solidFill>
                  <a:prstClr val="black"/>
                </a:solidFill>
              </a:rPr>
              <a:t>pour</a:t>
            </a:r>
            <a:r>
              <a:rPr lang="hr-HR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</a:rPr>
              <a:t>the </a:t>
            </a:r>
            <a:r>
              <a:rPr lang="en-US" sz="1600" b="1" dirty="0">
                <a:solidFill>
                  <a:prstClr val="black"/>
                </a:solidFill>
              </a:rPr>
              <a:t>water and boil it </a:t>
            </a:r>
            <a:r>
              <a:rPr lang="hr-HR" sz="1600" b="1" dirty="0" err="1" smtClean="0">
                <a:solidFill>
                  <a:prstClr val="black"/>
                </a:solidFill>
              </a:rPr>
              <a:t>until</a:t>
            </a:r>
            <a:r>
              <a:rPr lang="hr-HR" sz="1600" b="1" dirty="0" smtClean="0">
                <a:solidFill>
                  <a:prstClr val="black"/>
                </a:solidFill>
              </a:rPr>
              <a:t> </a:t>
            </a:r>
            <a:r>
              <a:rPr lang="hr-HR" sz="1600" b="1" dirty="0" err="1" smtClean="0">
                <a:solidFill>
                  <a:prstClr val="black"/>
                </a:solidFill>
              </a:rPr>
              <a:t>it</a:t>
            </a:r>
            <a:r>
              <a:rPr lang="hr-HR" sz="1600" b="1" dirty="0" smtClean="0">
                <a:solidFill>
                  <a:prstClr val="black"/>
                </a:solidFill>
              </a:rPr>
              <a:t>’s soft.</a:t>
            </a:r>
            <a:endParaRPr lang="en-US" sz="16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hr-HR" sz="1600" b="1" dirty="0" err="1" smtClean="0">
                <a:solidFill>
                  <a:prstClr val="black"/>
                </a:solidFill>
              </a:rPr>
              <a:t>Mash</a:t>
            </a:r>
            <a:r>
              <a:rPr lang="hr-HR" sz="1600" b="1" dirty="0" smtClean="0">
                <a:solidFill>
                  <a:prstClr val="black"/>
                </a:solidFill>
              </a:rPr>
              <a:t> </a:t>
            </a:r>
            <a:r>
              <a:rPr lang="hr-HR" sz="1600" b="1" dirty="0" err="1" smtClean="0">
                <a:solidFill>
                  <a:prstClr val="black"/>
                </a:solidFill>
              </a:rPr>
              <a:t>them</a:t>
            </a:r>
            <a:r>
              <a:rPr lang="hr-HR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</a:rPr>
              <a:t> , </a:t>
            </a:r>
            <a:r>
              <a:rPr lang="en-US" sz="1600" b="1" dirty="0">
                <a:solidFill>
                  <a:prstClr val="black"/>
                </a:solidFill>
              </a:rPr>
              <a:t>then </a:t>
            </a:r>
            <a:r>
              <a:rPr lang="hr-HR" sz="1600" b="1" dirty="0" err="1" smtClean="0">
                <a:solidFill>
                  <a:prstClr val="black"/>
                </a:solidFill>
              </a:rPr>
              <a:t>cook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it again (make sure it does not </a:t>
            </a:r>
            <a:r>
              <a:rPr lang="en-US" sz="1600" b="1" dirty="0" smtClean="0">
                <a:solidFill>
                  <a:prstClr val="black"/>
                </a:solidFill>
              </a:rPr>
              <a:t>b</a:t>
            </a:r>
            <a:r>
              <a:rPr lang="hr-HR" sz="1600" b="1" dirty="0" err="1" smtClean="0">
                <a:solidFill>
                  <a:prstClr val="black"/>
                </a:solidFill>
              </a:rPr>
              <a:t>urn</a:t>
            </a:r>
            <a:r>
              <a:rPr lang="en-US" sz="1600" b="1" dirty="0" smtClean="0">
                <a:solidFill>
                  <a:prstClr val="black"/>
                </a:solidFill>
              </a:rPr>
              <a:t>)</a:t>
            </a:r>
            <a:r>
              <a:rPr lang="hr-HR" sz="1600" b="1" dirty="0" smtClean="0">
                <a:solidFill>
                  <a:prstClr val="black"/>
                </a:solidFill>
              </a:rPr>
              <a:t>, </a:t>
            </a:r>
            <a:r>
              <a:rPr lang="hr-HR" sz="1600" b="1" dirty="0" err="1" smtClean="0">
                <a:solidFill>
                  <a:prstClr val="black"/>
                </a:solidFill>
              </a:rPr>
              <a:t>repeat</a:t>
            </a:r>
            <a:r>
              <a:rPr lang="hr-HR" sz="1600" b="1" dirty="0" smtClean="0">
                <a:solidFill>
                  <a:prstClr val="black"/>
                </a:solidFill>
              </a:rPr>
              <a:t> </a:t>
            </a:r>
            <a:r>
              <a:rPr lang="hr-HR" sz="1600" b="1" dirty="0" err="1" smtClean="0">
                <a:solidFill>
                  <a:prstClr val="black"/>
                </a:solidFill>
              </a:rPr>
              <a:t>the</a:t>
            </a:r>
            <a:r>
              <a:rPr lang="hr-HR" sz="1600" b="1" dirty="0" smtClean="0">
                <a:solidFill>
                  <a:prstClr val="black"/>
                </a:solidFill>
              </a:rPr>
              <a:t> </a:t>
            </a:r>
            <a:r>
              <a:rPr lang="hr-HR" sz="1600" b="1" dirty="0" err="1" smtClean="0">
                <a:solidFill>
                  <a:prstClr val="black"/>
                </a:solidFill>
              </a:rPr>
              <a:t>process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once </a:t>
            </a:r>
            <a:r>
              <a:rPr lang="en-US" sz="1600" b="1" dirty="0" smtClean="0">
                <a:solidFill>
                  <a:prstClr val="black"/>
                </a:solidFill>
              </a:rPr>
              <a:t>again</a:t>
            </a:r>
            <a:r>
              <a:rPr lang="hr-HR" sz="1600" b="1" dirty="0">
                <a:solidFill>
                  <a:prstClr val="black"/>
                </a:solidFill>
              </a:rPr>
              <a:t> </a:t>
            </a:r>
            <a:r>
              <a:rPr lang="hr-HR" sz="1600" b="1" dirty="0" err="1" smtClean="0">
                <a:solidFill>
                  <a:prstClr val="black"/>
                </a:solidFill>
              </a:rPr>
              <a:t>and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help with warm water again to rinse the dough from the rod.</a:t>
            </a:r>
          </a:p>
          <a:p>
            <a:pPr marL="0" indent="0">
              <a:buNone/>
            </a:pPr>
            <a:r>
              <a:rPr lang="en-US" sz="1600" b="1" dirty="0">
                <a:solidFill>
                  <a:prstClr val="black"/>
                </a:solidFill>
              </a:rPr>
              <a:t>This is the first stage </a:t>
            </a:r>
            <a:r>
              <a:rPr lang="en-US" sz="1600" b="1" dirty="0" smtClean="0">
                <a:solidFill>
                  <a:prstClr val="black"/>
                </a:solidFill>
              </a:rPr>
              <a:t>of</a:t>
            </a:r>
            <a:r>
              <a:rPr lang="hr-HR" sz="1600" b="1" dirty="0" smtClean="0">
                <a:solidFill>
                  <a:prstClr val="black"/>
                </a:solidFill>
              </a:rPr>
              <a:t> </a:t>
            </a:r>
            <a:r>
              <a:rPr lang="hr-HR" sz="1600" b="1" dirty="0" err="1" smtClean="0">
                <a:solidFill>
                  <a:prstClr val="black"/>
                </a:solidFill>
              </a:rPr>
              <a:t>the</a:t>
            </a:r>
            <a:r>
              <a:rPr lang="hr-HR" sz="1600" b="1" dirty="0" smtClean="0">
                <a:solidFill>
                  <a:prstClr val="black"/>
                </a:solidFill>
              </a:rPr>
              <a:t> </a:t>
            </a:r>
            <a:r>
              <a:rPr lang="hr-HR" sz="1600" b="1" dirty="0" err="1" smtClean="0">
                <a:solidFill>
                  <a:prstClr val="black"/>
                </a:solidFill>
              </a:rPr>
              <a:t>process</a:t>
            </a:r>
            <a:r>
              <a:rPr lang="hr-HR" sz="1600" b="1" dirty="0" smtClean="0">
                <a:solidFill>
                  <a:prstClr val="black"/>
                </a:solidFill>
              </a:rPr>
              <a:t>. </a:t>
            </a:r>
            <a:r>
              <a:rPr lang="hr-HR" sz="1600" b="1" dirty="0" err="1" smtClean="0">
                <a:solidFill>
                  <a:prstClr val="black"/>
                </a:solidFill>
              </a:rPr>
              <a:t>Filter</a:t>
            </a:r>
            <a:r>
              <a:rPr lang="hr-HR" sz="1600" b="1" dirty="0" smtClean="0">
                <a:solidFill>
                  <a:prstClr val="black"/>
                </a:solidFill>
              </a:rPr>
              <a:t> all </a:t>
            </a:r>
            <a:r>
              <a:rPr lang="hr-HR" sz="1600" b="1" dirty="0" err="1" smtClean="0">
                <a:solidFill>
                  <a:prstClr val="black"/>
                </a:solidFill>
              </a:rPr>
              <a:t>the</a:t>
            </a:r>
            <a:r>
              <a:rPr lang="hr-HR" sz="1600" b="1" dirty="0" smtClean="0">
                <a:solidFill>
                  <a:prstClr val="black"/>
                </a:solidFill>
              </a:rPr>
              <a:t> </a:t>
            </a:r>
            <a:r>
              <a:rPr lang="hr-HR" sz="1600" b="1" dirty="0" err="1" smtClean="0">
                <a:solidFill>
                  <a:prstClr val="black"/>
                </a:solidFill>
              </a:rPr>
              <a:t>juice</a:t>
            </a:r>
            <a:r>
              <a:rPr lang="hr-HR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</a:rPr>
              <a:t>through the </a:t>
            </a:r>
            <a:r>
              <a:rPr lang="en-US" sz="1600" b="1" dirty="0">
                <a:solidFill>
                  <a:prstClr val="black"/>
                </a:solidFill>
              </a:rPr>
              <a:t>barn. Many </a:t>
            </a:r>
            <a:r>
              <a:rPr lang="hr-HR" sz="1600" b="1" dirty="0" err="1" smtClean="0">
                <a:solidFill>
                  <a:prstClr val="black"/>
                </a:solidFill>
              </a:rPr>
              <a:t>go</a:t>
            </a:r>
            <a:r>
              <a:rPr lang="hr-HR" sz="1600" b="1" dirty="0" smtClean="0">
                <a:solidFill>
                  <a:prstClr val="black"/>
                </a:solidFill>
              </a:rPr>
              <a:t> </a:t>
            </a:r>
            <a:r>
              <a:rPr lang="hr-HR" sz="1600" b="1" dirty="0" err="1" smtClean="0">
                <a:solidFill>
                  <a:prstClr val="black"/>
                </a:solidFill>
              </a:rPr>
              <a:t>trough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the </a:t>
            </a:r>
            <a:r>
              <a:rPr lang="en-US" sz="1600" b="1" dirty="0" err="1" smtClean="0">
                <a:solidFill>
                  <a:prstClr val="black"/>
                </a:solidFill>
              </a:rPr>
              <a:t>ga</a:t>
            </a:r>
            <a:r>
              <a:rPr lang="hr-HR" sz="1600" b="1" dirty="0" err="1" smtClean="0">
                <a:solidFill>
                  <a:prstClr val="black"/>
                </a:solidFill>
              </a:rPr>
              <a:t>ze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again, gently. Put on fire to cook. When the amount of liquid is </a:t>
            </a:r>
            <a:r>
              <a:rPr lang="en-US" sz="1600" b="1" dirty="0" err="1" smtClean="0">
                <a:solidFill>
                  <a:prstClr val="black"/>
                </a:solidFill>
              </a:rPr>
              <a:t>hal</a:t>
            </a:r>
            <a:r>
              <a:rPr lang="hr-HR" sz="1600" b="1" dirty="0" smtClean="0">
                <a:solidFill>
                  <a:prstClr val="black"/>
                </a:solidFill>
              </a:rPr>
              <a:t>f</a:t>
            </a:r>
            <a:r>
              <a:rPr lang="en-US" sz="1600" b="1" dirty="0" err="1" smtClean="0">
                <a:solidFill>
                  <a:prstClr val="black"/>
                </a:solidFill>
              </a:rPr>
              <a:t>ed</a:t>
            </a:r>
            <a:r>
              <a:rPr lang="en-US" sz="1600" b="1" dirty="0">
                <a:solidFill>
                  <a:prstClr val="black"/>
                </a:solidFill>
              </a:rPr>
              <a:t>, put the sugar </a:t>
            </a:r>
            <a:r>
              <a:rPr lang="hr-HR" sz="1600" b="1" dirty="0" err="1" smtClean="0">
                <a:solidFill>
                  <a:prstClr val="black"/>
                </a:solidFill>
              </a:rPr>
              <a:t>in</a:t>
            </a:r>
            <a:r>
              <a:rPr lang="hr-HR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</a:rPr>
              <a:t>and </a:t>
            </a:r>
            <a:r>
              <a:rPr lang="en-US" sz="1600" b="1" dirty="0">
                <a:solidFill>
                  <a:prstClr val="black"/>
                </a:solidFill>
              </a:rPr>
              <a:t>cook again and mix until it gets dark. Check the </a:t>
            </a:r>
            <a:r>
              <a:rPr lang="en-US" sz="1600" b="1" dirty="0" smtClean="0">
                <a:solidFill>
                  <a:prstClr val="black"/>
                </a:solidFill>
              </a:rPr>
              <a:t>density</a:t>
            </a:r>
            <a:r>
              <a:rPr lang="hr-HR" sz="1600" b="1" dirty="0" smtClean="0">
                <a:solidFill>
                  <a:prstClr val="black"/>
                </a:solidFill>
              </a:rPr>
              <a:t> </a:t>
            </a:r>
            <a:r>
              <a:rPr lang="hr-HR" sz="1600" b="1" dirty="0" err="1" smtClean="0">
                <a:solidFill>
                  <a:prstClr val="black"/>
                </a:solidFill>
              </a:rPr>
              <a:t>frequently</a:t>
            </a:r>
            <a:r>
              <a:rPr lang="en-US" sz="1600" b="1" dirty="0" smtClean="0">
                <a:solidFill>
                  <a:prstClr val="black"/>
                </a:solidFill>
              </a:rPr>
              <a:t>. </a:t>
            </a:r>
            <a:r>
              <a:rPr lang="en-US" sz="1600" b="1" dirty="0">
                <a:solidFill>
                  <a:prstClr val="black"/>
                </a:solidFill>
              </a:rPr>
              <a:t>Place a spoon on a plate and </a:t>
            </a:r>
            <a:r>
              <a:rPr lang="en-US" sz="1600" b="1" dirty="0" smtClean="0">
                <a:solidFill>
                  <a:prstClr val="black"/>
                </a:solidFill>
              </a:rPr>
              <a:t>cool</a:t>
            </a:r>
            <a:r>
              <a:rPr lang="hr-HR" sz="1600" b="1" dirty="0" smtClean="0">
                <a:solidFill>
                  <a:prstClr val="black"/>
                </a:solidFill>
              </a:rPr>
              <a:t> </a:t>
            </a:r>
            <a:r>
              <a:rPr lang="hr-HR" sz="1600" b="1" dirty="0" err="1" smtClean="0">
                <a:solidFill>
                  <a:prstClr val="black"/>
                </a:solidFill>
              </a:rPr>
              <a:t>it</a:t>
            </a:r>
            <a:r>
              <a:rPr lang="en-US" sz="1600" b="1" dirty="0" smtClean="0">
                <a:solidFill>
                  <a:prstClr val="black"/>
                </a:solidFill>
              </a:rPr>
              <a:t>. </a:t>
            </a:r>
            <a:r>
              <a:rPr lang="en-US" sz="1600" b="1" dirty="0">
                <a:solidFill>
                  <a:prstClr val="black"/>
                </a:solidFill>
              </a:rPr>
              <a:t>Heat a hot saucepan in warmed pots, put in a warm oven and leave it overnight to catch the basket. Put the </a:t>
            </a:r>
            <a:r>
              <a:rPr lang="en-US" sz="1600" b="1" dirty="0" smtClean="0">
                <a:solidFill>
                  <a:prstClr val="black"/>
                </a:solidFill>
              </a:rPr>
              <a:t>lids</a:t>
            </a:r>
            <a:r>
              <a:rPr lang="hr-HR" sz="1600" b="1" dirty="0" smtClean="0">
                <a:solidFill>
                  <a:prstClr val="black"/>
                </a:solidFill>
              </a:rPr>
              <a:t> on 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in the morning.</a:t>
            </a:r>
            <a:endParaRPr lang="hr-HR" sz="1600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hr-HR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24"/>
          <a:stretch/>
        </p:blipFill>
        <p:spPr bwMode="auto">
          <a:xfrm rot="484348">
            <a:off x="4442749" y="1180614"/>
            <a:ext cx="3516141" cy="255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866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7722">
            <a:off x="252553" y="3122164"/>
            <a:ext cx="376713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2">
                    <a:lumMod val="50000"/>
                  </a:schemeClr>
                </a:solidFill>
              </a:rPr>
              <a:t> BRIAR BENEFITS </a:t>
            </a:r>
            <a:endParaRPr lang="hr-H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62400" y="1600200"/>
            <a:ext cx="472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It contains plenty of vitamin C, and a higher amount of folic acid and vitamins A and E, and minerals have a special place for potassium. There are very powerful forms of antioxidants that protect the cells in the juice.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25714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TURŠIJA</a:t>
            </a:r>
            <a:endParaRPr lang="hr-H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r-HR" sz="5100" b="1" u="sng" dirty="0" err="1" smtClean="0"/>
              <a:t>Ingredients</a:t>
            </a:r>
            <a:r>
              <a:rPr lang="hr-HR" sz="5100" b="1" u="sng" dirty="0" smtClean="0"/>
              <a:t>:</a:t>
            </a:r>
          </a:p>
          <a:p>
            <a:r>
              <a:rPr lang="hr-HR" b="1" dirty="0" smtClean="0"/>
              <a:t>2 kg </a:t>
            </a:r>
            <a:r>
              <a:rPr lang="hr-HR" b="1" dirty="0" err="1" smtClean="0"/>
              <a:t>peppers</a:t>
            </a:r>
            <a:endParaRPr lang="hr-HR" b="1" dirty="0" smtClean="0"/>
          </a:p>
          <a:p>
            <a:r>
              <a:rPr lang="hr-HR" b="1" dirty="0" smtClean="0"/>
              <a:t>2 kg </a:t>
            </a:r>
            <a:r>
              <a:rPr lang="hr-HR" b="1" dirty="0" err="1" smtClean="0"/>
              <a:t>green</a:t>
            </a:r>
            <a:r>
              <a:rPr lang="hr-HR" b="1" dirty="0" smtClean="0"/>
              <a:t> </a:t>
            </a:r>
            <a:r>
              <a:rPr lang="hr-HR" b="1" dirty="0" err="1" smtClean="0"/>
              <a:t>tomatos</a:t>
            </a:r>
            <a:endParaRPr lang="hr-HR" b="1" dirty="0" smtClean="0"/>
          </a:p>
          <a:p>
            <a:r>
              <a:rPr lang="hr-HR" b="1" dirty="0" smtClean="0"/>
              <a:t>2 kg </a:t>
            </a:r>
            <a:r>
              <a:rPr lang="hr-HR" b="1" dirty="0" err="1" smtClean="0"/>
              <a:t>cucumbers</a:t>
            </a:r>
            <a:endParaRPr lang="hr-HR" b="1" dirty="0" smtClean="0"/>
          </a:p>
          <a:p>
            <a:r>
              <a:rPr lang="hr-HR" b="1" dirty="0" smtClean="0"/>
              <a:t>2 kg </a:t>
            </a:r>
            <a:r>
              <a:rPr lang="hr-HR" b="1" dirty="0" err="1" smtClean="0"/>
              <a:t>cauliflower</a:t>
            </a:r>
            <a:endParaRPr lang="hr-HR" b="1" dirty="0" smtClean="0"/>
          </a:p>
          <a:p>
            <a:r>
              <a:rPr lang="hr-HR" b="1" dirty="0" smtClean="0"/>
              <a:t>1 kg </a:t>
            </a:r>
            <a:r>
              <a:rPr lang="hr-HR" b="1" dirty="0" err="1" smtClean="0"/>
              <a:t>carrots</a:t>
            </a:r>
            <a:endParaRPr lang="hr-HR" b="1" dirty="0" smtClean="0"/>
          </a:p>
          <a:p>
            <a:r>
              <a:rPr lang="hr-HR" b="1" dirty="0" smtClean="0"/>
              <a:t>As </a:t>
            </a:r>
            <a:r>
              <a:rPr lang="hr-HR" b="1" dirty="0" err="1" smtClean="0"/>
              <a:t>you</a:t>
            </a:r>
            <a:r>
              <a:rPr lang="hr-HR" b="1" dirty="0" smtClean="0"/>
              <a:t> </a:t>
            </a:r>
            <a:r>
              <a:rPr lang="hr-HR" b="1" dirty="0" err="1" smtClean="0"/>
              <a:t>wish</a:t>
            </a:r>
            <a:r>
              <a:rPr lang="hr-HR" b="1" dirty="0" smtClean="0"/>
              <a:t> </a:t>
            </a:r>
            <a:r>
              <a:rPr lang="hr-HR" b="1" dirty="0" err="1" smtClean="0"/>
              <a:t>onions</a:t>
            </a:r>
            <a:r>
              <a:rPr lang="hr-HR" b="1" dirty="0" smtClean="0"/>
              <a:t>, </a:t>
            </a:r>
            <a:r>
              <a:rPr lang="hr-HR" b="1" dirty="0" err="1" smtClean="0"/>
              <a:t>cabage</a:t>
            </a:r>
            <a:endParaRPr lang="hr-HR" b="1" dirty="0" smtClean="0"/>
          </a:p>
          <a:p>
            <a:endParaRPr lang="hr-HR" dirty="0" smtClean="0"/>
          </a:p>
          <a:p>
            <a:pPr marL="0" indent="0">
              <a:buNone/>
            </a:pPr>
            <a:r>
              <a:rPr lang="hr-HR" b="1" dirty="0" err="1" smtClean="0"/>
              <a:t>Liqiud</a:t>
            </a:r>
            <a:r>
              <a:rPr lang="hr-HR" b="1" dirty="0" smtClean="0"/>
              <a:t> for </a:t>
            </a:r>
            <a:r>
              <a:rPr lang="hr-HR" b="1" dirty="0" err="1" smtClean="0"/>
              <a:t>pouring</a:t>
            </a:r>
            <a:endParaRPr lang="hr-HR" b="1" dirty="0" smtClean="0"/>
          </a:p>
          <a:p>
            <a:r>
              <a:rPr lang="hr-HR" b="1" dirty="0" smtClean="0"/>
              <a:t>1 l  </a:t>
            </a:r>
            <a:r>
              <a:rPr lang="hr-HR" b="1" dirty="0" err="1" smtClean="0"/>
              <a:t>boiled</a:t>
            </a:r>
            <a:r>
              <a:rPr lang="hr-HR" b="1" dirty="0" smtClean="0"/>
              <a:t> </a:t>
            </a:r>
            <a:r>
              <a:rPr lang="hr-HR" b="1" dirty="0" err="1" smtClean="0"/>
              <a:t>water</a:t>
            </a:r>
            <a:endParaRPr lang="hr-HR" b="1" dirty="0" smtClean="0"/>
          </a:p>
          <a:p>
            <a:r>
              <a:rPr lang="hr-HR" b="1" dirty="0" smtClean="0"/>
              <a:t>9 l </a:t>
            </a:r>
            <a:r>
              <a:rPr lang="hr-HR" b="1" dirty="0" err="1" smtClean="0"/>
              <a:t>cold</a:t>
            </a:r>
            <a:r>
              <a:rPr lang="hr-HR" b="1" dirty="0" smtClean="0"/>
              <a:t> vode</a:t>
            </a:r>
          </a:p>
          <a:p>
            <a:r>
              <a:rPr lang="hr-HR" b="1" dirty="0" smtClean="0"/>
              <a:t>300 g </a:t>
            </a:r>
            <a:r>
              <a:rPr lang="hr-HR" b="1" dirty="0" err="1" smtClean="0"/>
              <a:t>salt</a:t>
            </a:r>
            <a:endParaRPr lang="hr-HR" b="1" dirty="0" smtClean="0"/>
          </a:p>
          <a:p>
            <a:r>
              <a:rPr lang="hr-HR" b="1" dirty="0" smtClean="0"/>
              <a:t>200 g </a:t>
            </a:r>
            <a:r>
              <a:rPr lang="hr-HR" b="1" dirty="0" err="1" smtClean="0"/>
              <a:t>sugar</a:t>
            </a:r>
            <a:endParaRPr lang="hr-HR" b="1" dirty="0" smtClean="0"/>
          </a:p>
          <a:p>
            <a:r>
              <a:rPr lang="hr-HR" b="1" dirty="0" smtClean="0"/>
              <a:t>2 L 9 % </a:t>
            </a:r>
            <a:r>
              <a:rPr lang="hr-HR" b="1" dirty="0" err="1" smtClean="0"/>
              <a:t>vinegar</a:t>
            </a:r>
            <a:endParaRPr lang="hr-HR" b="1" dirty="0" smtClean="0"/>
          </a:p>
          <a:p>
            <a:r>
              <a:rPr lang="hr-HR" b="1" dirty="0" smtClean="0"/>
              <a:t>1 </a:t>
            </a:r>
            <a:r>
              <a:rPr lang="en-US" b="1" dirty="0" smtClean="0"/>
              <a:t>bag </a:t>
            </a:r>
            <a:r>
              <a:rPr lang="en-US" b="1" dirty="0"/>
              <a:t>of pepper in the grain</a:t>
            </a:r>
          </a:p>
          <a:p>
            <a:r>
              <a:rPr lang="en-US" b="1" dirty="0"/>
              <a:t>2 vinyl bags</a:t>
            </a:r>
          </a:p>
          <a:p>
            <a:r>
              <a:rPr lang="en-US" b="1" dirty="0"/>
              <a:t>2 </a:t>
            </a:r>
            <a:r>
              <a:rPr lang="hr-HR" b="1" dirty="0" smtClean="0"/>
              <a:t> </a:t>
            </a:r>
            <a:r>
              <a:rPr lang="hr-HR" b="1" dirty="0" err="1" smtClean="0"/>
              <a:t>bags</a:t>
            </a:r>
            <a:r>
              <a:rPr lang="hr-HR" b="1" dirty="0" smtClean="0"/>
              <a:t> </a:t>
            </a:r>
            <a:r>
              <a:rPr lang="en-US" b="1" dirty="0" smtClean="0"/>
              <a:t>of </a:t>
            </a:r>
            <a:r>
              <a:rPr lang="en-US" b="1" dirty="0"/>
              <a:t>preservatives</a:t>
            </a:r>
            <a:endParaRPr lang="hr-HR" b="1" dirty="0" smtClean="0"/>
          </a:p>
          <a:p>
            <a:endParaRPr lang="hr-HR" b="1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3024187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10869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730</Words>
  <Application>Microsoft Office PowerPoint</Application>
  <PresentationFormat>Prikaz na zaslonu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1_Tema sustava Office</vt:lpstr>
      <vt:lpstr>PREPARING FOOD FOR WINTER</vt:lpstr>
      <vt:lpstr> AJVAR</vt:lpstr>
      <vt:lpstr>PowerPointova prezentacija</vt:lpstr>
      <vt:lpstr>Why we prepared ajvar?</vt:lpstr>
      <vt:lpstr>Plum jam</vt:lpstr>
      <vt:lpstr>PLUM BENEFITS</vt:lpstr>
      <vt:lpstr>BRIAR JAM</vt:lpstr>
      <vt:lpstr> BRIAR BENEFITS </vt:lpstr>
      <vt:lpstr>TURŠIJA</vt:lpstr>
      <vt:lpstr>PowerPointova prezentacija</vt:lpstr>
    </vt:vector>
  </TitlesOfParts>
  <Company>OŠ Ivana Mažuranića Vinkovci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FOOD FOR WINTER</dc:title>
  <dc:creator>Biologija-Kemija</dc:creator>
  <cp:lastModifiedBy>Biologija-Kemija</cp:lastModifiedBy>
  <cp:revision>41</cp:revision>
  <dcterms:created xsi:type="dcterms:W3CDTF">2018-12-10T14:23:47Z</dcterms:created>
  <dcterms:modified xsi:type="dcterms:W3CDTF">2018-12-17T13:40:47Z</dcterms:modified>
</cp:coreProperties>
</file>