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Economica" panose="020B0604020202020204" charset="0"/>
      <p:regular r:id="rId13"/>
      <p:bold r:id="rId14"/>
      <p:italic r:id="rId15"/>
      <p:boldItalic r:id="rId16"/>
    </p:embeddedFont>
    <p:embeddedFont>
      <p:font typeface="Open Sans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71510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8942318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89423182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6297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644025bb9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644025bb9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8452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643a9645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643a9645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8691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643a9645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643a9645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2817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643a9645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643a9645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4944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643a9645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643a96453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2143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89c3e82d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89c3e82d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8109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894231826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894231826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641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643a96453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643a96453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1968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644025bb9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644025bb9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9871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AUTOLAYOUT">
    <p:bg>
      <p:bgPr>
        <a:solidFill>
          <a:srgbClr val="FFFFFF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 rot="-5400000">
            <a:off x="-620225" y="1797500"/>
            <a:ext cx="4064100" cy="1506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lt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lt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lt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lt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lt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lt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lt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lt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1"/>
          </p:nvPr>
        </p:nvSpPr>
        <p:spPr>
          <a:xfrm>
            <a:off x="2601000" y="518875"/>
            <a:ext cx="5913300" cy="406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2880314" y="1356934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      </a:t>
            </a:r>
            <a:r>
              <a:rPr lang="es" dirty="0" smtClean="0"/>
              <a:t/>
            </a:r>
            <a:br>
              <a:rPr lang="es" dirty="0" smtClean="0"/>
            </a:br>
            <a:r>
              <a:rPr lang="es" dirty="0"/>
              <a:t/>
            </a:r>
            <a:br>
              <a:rPr lang="es" dirty="0"/>
            </a:br>
            <a:r>
              <a:rPr lang="es" dirty="0" smtClean="0"/>
              <a:t/>
            </a:r>
            <a:br>
              <a:rPr lang="es" dirty="0" smtClean="0"/>
            </a:br>
            <a:r>
              <a:rPr lang="es" dirty="0"/>
              <a:t> </a:t>
            </a:r>
            <a:r>
              <a:rPr lang="es" dirty="0" smtClean="0"/>
              <a:t>   </a:t>
            </a:r>
            <a:r>
              <a:rPr lang="es" dirty="0" smtClean="0"/>
              <a:t> </a:t>
            </a:r>
            <a:r>
              <a:rPr lang="es" b="1" i="1" u="sng" dirty="0"/>
              <a:t>BASQUE LANGUAGE </a:t>
            </a:r>
            <a:endParaRPr b="1" i="1" u="sng" dirty="0"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311700" y="3472665"/>
            <a:ext cx="8520600" cy="881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3088" y="1028700"/>
            <a:ext cx="2962275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638" y="61673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DICTIONARY</a:t>
            </a:r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s" sz="1800"/>
              <a:t>Egun on !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s" sz="1800"/>
              <a:t>Eskerrik asko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s" sz="1800"/>
              <a:t>Mesedez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s" sz="1800"/>
              <a:t>Gabon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s" sz="1800"/>
              <a:t>Zorionak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s" sz="1800"/>
              <a:t>Zelan zaude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s" sz="1800"/>
              <a:t>Bihar arte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s" sz="1800"/>
              <a:t>Kaixo</a:t>
            </a:r>
            <a:endParaRPr sz="1800"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s" sz="1800"/>
              <a:t>Good morning !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s" sz="1800"/>
              <a:t>Thank you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s" sz="1800"/>
              <a:t>Please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s" sz="1800"/>
              <a:t>Good night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s" sz="1800"/>
              <a:t>Happy birthday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s" sz="1800"/>
              <a:t>How are you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s" sz="1800"/>
              <a:t>See you tomorrow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s" sz="1800"/>
              <a:t>Hello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  <p:sp>
        <p:nvSpPr>
          <p:cNvPr id="134" name="Google Shape;134;p23"/>
          <p:cNvSpPr/>
          <p:nvPr/>
        </p:nvSpPr>
        <p:spPr>
          <a:xfrm>
            <a:off x="4832400" y="4174725"/>
            <a:ext cx="2699723" cy="4045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ENGLISH</a:t>
            </a:r>
          </a:p>
        </p:txBody>
      </p:sp>
      <p:sp>
        <p:nvSpPr>
          <p:cNvPr id="135" name="Google Shape;135;p23"/>
          <p:cNvSpPr/>
          <p:nvPr/>
        </p:nvSpPr>
        <p:spPr>
          <a:xfrm>
            <a:off x="548499" y="4174722"/>
            <a:ext cx="2627246" cy="4045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BASQUE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INDEX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 dirty="0">
                <a:latin typeface="Economica"/>
                <a:ea typeface="Economica"/>
                <a:cs typeface="Economica"/>
                <a:sym typeface="Economica"/>
              </a:rPr>
              <a:t>“EUSKARA” THE BASQUE LANGUAGE</a:t>
            </a:r>
            <a:endParaRPr dirty="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Economica"/>
              <a:buAutoNum type="arabicPeriod"/>
            </a:pPr>
            <a:r>
              <a:rPr lang="es" dirty="0">
                <a:latin typeface="Economica"/>
                <a:ea typeface="Economica"/>
                <a:cs typeface="Economica"/>
                <a:sym typeface="Economica"/>
              </a:rPr>
              <a:t>THE USE OF BASQUE</a:t>
            </a:r>
            <a:endParaRPr dirty="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Economica"/>
              <a:buAutoNum type="arabicPeriod"/>
            </a:pPr>
            <a:r>
              <a:rPr lang="es" dirty="0">
                <a:latin typeface="Economica"/>
                <a:ea typeface="Economica"/>
                <a:cs typeface="Economica"/>
                <a:sym typeface="Economica"/>
              </a:rPr>
              <a:t>THE FIRST TEXTS IN BASQUE</a:t>
            </a:r>
            <a:endParaRPr dirty="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Economica"/>
              <a:buAutoNum type="arabicPeriod"/>
            </a:pPr>
            <a:r>
              <a:rPr lang="es" dirty="0">
                <a:latin typeface="Economica"/>
                <a:ea typeface="Economica"/>
                <a:cs typeface="Economica"/>
                <a:sym typeface="Economica"/>
              </a:rPr>
              <a:t>DIALECTS OF THE BASQUE LANGUAGE</a:t>
            </a:r>
            <a:endParaRPr dirty="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Economica"/>
              <a:buAutoNum type="arabicPeriod"/>
            </a:pPr>
            <a:r>
              <a:rPr lang="es" dirty="0">
                <a:latin typeface="Economica"/>
                <a:ea typeface="Economica"/>
                <a:cs typeface="Economica"/>
                <a:sym typeface="Economica"/>
              </a:rPr>
              <a:t>EUSKARALDIA </a:t>
            </a:r>
            <a:endParaRPr dirty="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Economica"/>
              <a:buAutoNum type="arabicPeriod"/>
            </a:pPr>
            <a:r>
              <a:rPr lang="es" dirty="0">
                <a:latin typeface="Economica"/>
                <a:ea typeface="Economica"/>
                <a:cs typeface="Economica"/>
                <a:sym typeface="Economica"/>
              </a:rPr>
              <a:t>BASQUE IN THE WORLD</a:t>
            </a:r>
            <a:endParaRPr dirty="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Economica"/>
              <a:buAutoNum type="arabicPeriod"/>
            </a:pPr>
            <a:r>
              <a:rPr lang="es" dirty="0" smtClean="0">
                <a:latin typeface="Economica"/>
                <a:ea typeface="Economica"/>
                <a:cs typeface="Economica"/>
                <a:sym typeface="Economica"/>
              </a:rPr>
              <a:t>THINGS </a:t>
            </a:r>
            <a:r>
              <a:rPr lang="es" dirty="0">
                <a:latin typeface="Economica"/>
                <a:ea typeface="Economica"/>
                <a:cs typeface="Economica"/>
                <a:sym typeface="Economica"/>
              </a:rPr>
              <a:t>THAT YOU DON’T KNOW ABOUT BASQUE</a:t>
            </a:r>
            <a:endParaRPr dirty="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Economica"/>
              <a:buAutoNum type="arabicPeriod"/>
            </a:pPr>
            <a:r>
              <a:rPr lang="es" dirty="0">
                <a:latin typeface="Economica"/>
                <a:ea typeface="Economica"/>
                <a:cs typeface="Economica"/>
                <a:sym typeface="Economica"/>
              </a:rPr>
              <a:t>DICTIONARY</a:t>
            </a:r>
            <a:endParaRPr dirty="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1425" y="1668075"/>
            <a:ext cx="3227400" cy="180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“EUSKARA” THE BASQUE LANGUAGE</a:t>
            </a: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43914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s"/>
              <a:t>Basque “euskara” is a language that is spoken in the Basque Country.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s"/>
              <a:t>It is one of the oldest languages of Europe 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s"/>
              <a:t>Basque is one of the few non-Indo-European languages in Europe.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s"/>
              <a:t>It is the only isolated language in Europe, ( it does not have any relation with any other language).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3174" y="1524000"/>
            <a:ext cx="3705775" cy="3131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THE USE OF BASQUE</a:t>
            </a: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4286250" y="1225225"/>
            <a:ext cx="45462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s"/>
              <a:t>17.5% of the inhabitants of the Basque Country have basque as a native language.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s"/>
              <a:t>93.2% of the speakers of the Basque language live in Spain and 6.8% in France.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s"/>
              <a:t>400,000 people understand the Basque language but they have problems to speak it.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 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000" y="1378225"/>
            <a:ext cx="28575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THE FIRST TEXTS IN BASQUE</a:t>
            </a: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s" sz="1800"/>
              <a:t>The first written texts in basque are from the 16th century, even though in the 10th century appears sings or words in texts of other languages.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s" sz="1800"/>
              <a:t>The first book in basque is Linguae Vasconum Primitiae, written by Bernard Dechepare in 1545.</a:t>
            </a:r>
            <a:endParaRPr sz="1800"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3975" y="785800"/>
            <a:ext cx="2973651" cy="396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DIALECTS OF THE BASQUE LANGUAGE</a:t>
            </a: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00" y="1563950"/>
            <a:ext cx="4915200" cy="25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“Euskera batua” is the most used dialect of the basque language. It is used in public administrations, mass media, education and literature.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There are more dialects but we used them only to speak.</a:t>
            </a: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4525" y="1329775"/>
            <a:ext cx="2908750" cy="2625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581050" y="535275"/>
            <a:ext cx="5934000" cy="4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dk1"/>
                </a:solidFill>
              </a:rPr>
              <a:t>WHAT CAN WE DO TO IMPROVE THE BASQUE LANGUAGE?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dk1"/>
                </a:solidFill>
              </a:rPr>
              <a:t>EUSKARALDIA</a:t>
            </a:r>
            <a:r>
              <a:rPr lang="es">
                <a:solidFill>
                  <a:schemeClr val="dk1"/>
                </a:solidFill>
              </a:rPr>
              <a:t> is a proyect to improve the use of basque. During 11 days, since 23rd of november till 3rd of december, 200.000 people, who loves basque, took part this year.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The objective is that the largest number of people use Basque in their daily life. If you take part in Euskaraldia you can choose between Ahobizi or Belarriprest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  -If you are Ahobizi, it means that you are going to speak in Basque.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  -If you are Belarriprest that means you can understand Basque so you want people talk to you in Basque.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                                                                                                                     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4600" y="971525"/>
            <a:ext cx="2174100" cy="132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5038" y="2831300"/>
            <a:ext cx="2393226" cy="1692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700" y="13950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BASQUE IN THE WORLD</a:t>
            </a: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3565525" y="862925"/>
            <a:ext cx="5362500" cy="41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Over the years, many Basque people have left Basque Country in order to find a better life.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800"/>
              <a:t>Most of them went to America but they still have a special feeling for their land. To remember their origins they created the Basque houses “euskal etxeak”.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800"/>
              <a:t>Nowadays about 2000 people study Basque in 71 basque houses from 62 cities in 17 countries.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800"/>
              <a:t>In Boise (Idaho) every five years is celebrated the biggest Basque festival outside Euskal Herria.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850" y="1737088"/>
            <a:ext cx="3239975" cy="2429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THINGS </a:t>
            </a:r>
            <a:r>
              <a:rPr lang="es" dirty="0"/>
              <a:t>THAT YOU DON’T KNOW ABOUT BASQUE</a:t>
            </a:r>
            <a:endParaRPr dirty="0"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311700" y="1400575"/>
            <a:ext cx="3999900" cy="30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/>
              <a:t>You </a:t>
            </a:r>
            <a:r>
              <a:rPr lang="es" sz="1800" dirty="0" smtClean="0"/>
              <a:t>know </a:t>
            </a:r>
            <a:r>
              <a:rPr lang="es" sz="1800" dirty="0"/>
              <a:t>that in Canada and Iceland they spoke the language “pidgin” and that it had Basque words by the influence of our “arrantzales” ?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800" dirty="0"/>
              <a:t>In 1944 a group of parents clandestinely created the first “ikastola”.</a:t>
            </a:r>
            <a:endParaRPr sz="1800" dirty="0"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8275" y="1626975"/>
            <a:ext cx="4549099" cy="255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533</Words>
  <Application>Microsoft Office PowerPoint</Application>
  <PresentationFormat>Presentación en pantalla (16:9)</PresentationFormat>
  <Paragraphs>66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Economica</vt:lpstr>
      <vt:lpstr>Open Sans</vt:lpstr>
      <vt:lpstr>Luxe</vt:lpstr>
      <vt:lpstr>              BASQUE LANGUAGE </vt:lpstr>
      <vt:lpstr>    INDEX</vt:lpstr>
      <vt:lpstr>“EUSKARA” THE BASQUE LANGUAGE</vt:lpstr>
      <vt:lpstr>THE USE OF BASQUE</vt:lpstr>
      <vt:lpstr>THE FIRST TEXTS IN BASQUE</vt:lpstr>
      <vt:lpstr>DIALECTS OF THE BASQUE LANGUAGE</vt:lpstr>
      <vt:lpstr>Presentación de PowerPoint</vt:lpstr>
      <vt:lpstr>BASQUE IN THE WORLD</vt:lpstr>
      <vt:lpstr>THINGS THAT YOU DON’T KNOW ABOUT BASQUE</vt:lpstr>
      <vt:lpstr>DICTIONARY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BASQUE LANGUAGE</dc:title>
  <dc:creator>ENERITZ ETXEITA</dc:creator>
  <cp:lastModifiedBy>ENERITZ ETXEITA</cp:lastModifiedBy>
  <cp:revision>3</cp:revision>
  <dcterms:modified xsi:type="dcterms:W3CDTF">2018-12-16T11:12:21Z</dcterms:modified>
</cp:coreProperties>
</file>